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114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483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883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140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254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7933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5180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46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090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3707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257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179FB74-A99A-48DE-AC8F-5C2F9D099542}" type="datetimeFigureOut">
              <a:rPr lang="pl-PL" smtClean="0"/>
              <a:pPr/>
              <a:t>28.04.2017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B4C77A4-8456-4338-A154-BA4F04FAAE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7714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2483" y="404664"/>
            <a:ext cx="7475220" cy="2926080"/>
          </a:xfrm>
        </p:spPr>
        <p:txBody>
          <a:bodyPr>
            <a:normAutofit/>
          </a:bodyPr>
          <a:lstStyle/>
          <a:p>
            <a:r>
              <a:rPr lang="pl-PL" sz="4400" dirty="0" smtClean="0"/>
              <a:t>Szkoła Podstawowa </a:t>
            </a:r>
            <a:br>
              <a:rPr lang="pl-PL" sz="4400" dirty="0" smtClean="0"/>
            </a:br>
            <a:r>
              <a:rPr lang="pl-PL" sz="4400" dirty="0" smtClean="0"/>
              <a:t>im. Tadeusza Kościuszki w Wawrzeńczycach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2145" y="3962976"/>
            <a:ext cx="6575895" cy="1388165"/>
          </a:xfrm>
        </p:spPr>
        <p:txBody>
          <a:bodyPr>
            <a:normAutofit/>
          </a:bodyPr>
          <a:lstStyle/>
          <a:p>
            <a:r>
              <a:rPr lang="pl-PL" sz="3200" dirty="0" smtClean="0"/>
              <a:t>Szkoła Promująca Zdrowie</a:t>
            </a:r>
            <a:endParaRPr lang="pl-PL" sz="3200" dirty="0"/>
          </a:p>
        </p:txBody>
      </p:sp>
      <p:pic>
        <p:nvPicPr>
          <p:cNvPr id="5" name="Picture 2" descr="D:\Dokumenty\MAMA - SZKOŁA\MAMA - PREZENTACJE\KODEKS WALKI Z RAKIEM - PREZENTACJA\popraw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765" y="4657059"/>
            <a:ext cx="5904656" cy="1540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6883102" cy="1356360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B050"/>
                </a:solidFill>
              </a:rPr>
              <a:t>Definicja szkoły promującej zdrowie</a:t>
            </a:r>
            <a:endParaRPr lang="pl-PL" sz="36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Szkoła </a:t>
            </a:r>
            <a:r>
              <a:rPr lang="pl-PL" sz="2800" dirty="0">
                <a:solidFill>
                  <a:schemeClr val="tx1"/>
                </a:solidFill>
              </a:rPr>
              <a:t>promująca zdrowie to szkoła, która we współpracy z rodzicami uczniów i społecznością lokalną: 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endParaRPr lang="pl-PL" sz="2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chemeClr val="tx1"/>
                </a:solidFill>
              </a:rPr>
              <a:t> systematycznie </a:t>
            </a:r>
            <a:r>
              <a:rPr lang="pl-PL" sz="2400" dirty="0">
                <a:solidFill>
                  <a:schemeClr val="tx1"/>
                </a:solidFill>
              </a:rPr>
              <a:t>i planowo tworzy środowisko społeczne i fizyczne sprzyjające zdrowiu i dobremu samopoczuciu społeczności </a:t>
            </a:r>
            <a:r>
              <a:rPr lang="pl-PL" sz="2400" dirty="0" smtClean="0">
                <a:solidFill>
                  <a:schemeClr val="tx1"/>
                </a:solidFill>
              </a:rPr>
              <a:t>szkolnej,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pl-PL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chemeClr val="tx1"/>
                </a:solidFill>
              </a:rPr>
              <a:t> wspiera </a:t>
            </a:r>
            <a:r>
              <a:rPr lang="pl-PL" sz="2400" dirty="0">
                <a:solidFill>
                  <a:schemeClr val="tx1"/>
                </a:solidFill>
              </a:rPr>
              <a:t>rozwój kompetencji uczniów i pracowników w zakresie dbałości o zdrowie przez całe życie. 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6091014" cy="1356360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B050"/>
                </a:solidFill>
              </a:rPr>
              <a:t>Standardy szkoły promującej zdrowie</a:t>
            </a:r>
            <a:endParaRPr lang="pl-PL" sz="36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Koncepcja </a:t>
            </a:r>
            <a:r>
              <a:rPr lang="pl-PL" dirty="0">
                <a:solidFill>
                  <a:schemeClr val="tx1"/>
                </a:solidFill>
              </a:rPr>
              <a:t>pracy szkoły, jej struktura i organizacja sprzyjają uczestnictwu społeczności szkolnej w realizacji działań w zakresie promocji zdrowia oraz skuteczności i długofalowości tych działań.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Klimat społeczny szkoły sprzyja zdrowiu i dobremu samopoczuciu uczniów, nauczycieli i innych pracowników szkoły oraz rodziców uczniów.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Szkoła realizuje edukację zdrowotną i program profilaktyki dla uczniów, nauczycieli i innych pracowników szkoły oraz dąży do poprawy skuteczności działań w tym zakresie.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Warunki oraz organizacja nauki i pracy sprzyjają zdrowiu i dobremu samopoczuciu uczniów, nauczycieli i innych pracowników szkoły oraz współpracy z rodzicami.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Główne obszary działań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81291" y="2074387"/>
            <a:ext cx="7158558" cy="7571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49E39"/>
              </a:buClr>
              <a:buSzPct val="100000"/>
              <a:buFont typeface="Tw Cen MT" panose="020B0602020104020603" pitchFamily="34" charset="0"/>
              <a:buChar char=" "/>
            </a:pPr>
            <a:r>
              <a:rPr lang="pl-PL" sz="2400" b="1" dirty="0">
                <a:solidFill>
                  <a:schemeClr val="bg1"/>
                </a:solidFill>
              </a:rPr>
              <a:t>Klimat społeczny sprzyjający zdrowiu </a:t>
            </a:r>
            <a:r>
              <a:rPr lang="pl-PL" sz="2400" b="1" dirty="0" smtClean="0">
                <a:solidFill>
                  <a:schemeClr val="bg1"/>
                </a:solidFill>
              </a:rPr>
              <a:t/>
            </a:r>
            <a:br>
              <a:rPr lang="pl-PL" sz="2400" b="1" dirty="0" smtClean="0">
                <a:solidFill>
                  <a:schemeClr val="bg1"/>
                </a:solidFill>
              </a:rPr>
            </a:br>
            <a:r>
              <a:rPr lang="pl-PL" sz="2400" b="1" dirty="0" smtClean="0">
                <a:solidFill>
                  <a:schemeClr val="bg1"/>
                </a:solidFill>
              </a:rPr>
              <a:t>i </a:t>
            </a:r>
            <a:r>
              <a:rPr lang="pl-PL" sz="2400" b="1" dirty="0">
                <a:solidFill>
                  <a:schemeClr val="bg1"/>
                </a:solidFill>
              </a:rPr>
              <a:t>dobremu samopoczuciu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81291" y="3451269"/>
            <a:ext cx="7158558" cy="7663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144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49E39"/>
              </a:buClr>
              <a:buSzPct val="100000"/>
              <a:buFont typeface="Tw Cen MT" panose="020B0602020104020603" pitchFamily="34" charset="0"/>
              <a:buChar char=" "/>
            </a:pPr>
            <a:r>
              <a:rPr lang="pl-PL" sz="2400" b="1" dirty="0" smtClean="0"/>
              <a:t>Edukacja </a:t>
            </a:r>
            <a:r>
              <a:rPr lang="pl-PL" sz="2400" b="1" dirty="0"/>
              <a:t>zdrowotna i program profilaktyki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dla </a:t>
            </a:r>
            <a:r>
              <a:rPr lang="pl-PL" sz="2400" b="1" dirty="0"/>
              <a:t>uczniów i </a:t>
            </a:r>
            <a:r>
              <a:rPr lang="pl-PL" sz="2400" b="1" dirty="0" smtClean="0"/>
              <a:t>pracowników</a:t>
            </a:r>
            <a:endParaRPr lang="pl-PL" sz="24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81291" y="4805456"/>
            <a:ext cx="7158558" cy="7663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144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49E39"/>
              </a:buClr>
              <a:buSzPct val="100000"/>
              <a:buFont typeface="Tw Cen MT" panose="020B0602020104020603" pitchFamily="34" charset="0"/>
              <a:buChar char=" "/>
            </a:pPr>
            <a:r>
              <a:rPr lang="pl-PL" sz="2400" b="1" dirty="0"/>
              <a:t>Warunki oraz organizacja nauki i pracy sprzyjające zdrowiu i dobremu </a:t>
            </a:r>
            <a:r>
              <a:rPr lang="pl-PL" sz="2400" b="1" dirty="0" smtClean="0"/>
              <a:t>samopoczuciu</a:t>
            </a:r>
            <a:endParaRPr lang="pl-PL" sz="2400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Oczekiwane efekty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81291" y="2418127"/>
            <a:ext cx="7158558" cy="7663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144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49E39"/>
              </a:buClr>
              <a:buSzPct val="100000"/>
              <a:buFont typeface="Tw Cen MT" panose="020B0602020104020603" pitchFamily="34" charset="0"/>
              <a:buChar char=" "/>
            </a:pPr>
            <a:r>
              <a:rPr lang="pl-PL" sz="2400" b="1" dirty="0" smtClean="0"/>
              <a:t>Dobre </a:t>
            </a:r>
            <a:r>
              <a:rPr lang="pl-PL" sz="2400" b="1" dirty="0"/>
              <a:t>samopoczucie w szkole członków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społeczności szkolnej</a:t>
            </a:r>
            <a:endParaRPr lang="pl-PL" sz="24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81291" y="3637730"/>
            <a:ext cx="7158558" cy="7663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549E39"/>
              </a:buClr>
              <a:buSzPct val="100000"/>
              <a:buFont typeface="Tw Cen MT" panose="020B0602020104020603" pitchFamily="34" charset="0"/>
              <a:buChar char=" "/>
            </a:pPr>
            <a:r>
              <a:rPr lang="pl-PL" sz="2400" b="1" dirty="0">
                <a:solidFill>
                  <a:schemeClr val="bg1"/>
                </a:solidFill>
              </a:rPr>
              <a:t>Podejmowanie działań dla umacniania </a:t>
            </a:r>
            <a:r>
              <a:rPr lang="pl-PL" sz="2400" b="1" dirty="0" smtClean="0">
                <a:solidFill>
                  <a:schemeClr val="bg1"/>
                </a:solidFill>
              </a:rPr>
              <a:t>zdrowia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przez </a:t>
            </a:r>
            <a:r>
              <a:rPr lang="pl-PL" sz="2400" b="1" dirty="0">
                <a:solidFill>
                  <a:schemeClr val="bg1"/>
                </a:solidFill>
              </a:rPr>
              <a:t>uczniów i pracowników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6307038" cy="135636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rgbClr val="00B050"/>
                </a:solidFill>
              </a:rPr>
              <a:t>Zadania szkolnego koordynatora </a:t>
            </a:r>
            <a:br>
              <a:rPr lang="pl-PL" sz="3600" b="1" dirty="0" smtClean="0">
                <a:solidFill>
                  <a:srgbClr val="00B050"/>
                </a:solidFill>
              </a:rPr>
            </a:br>
            <a:r>
              <a:rPr lang="pl-PL" sz="3600" b="1" dirty="0" smtClean="0">
                <a:solidFill>
                  <a:srgbClr val="00B050"/>
                </a:solidFill>
              </a:rPr>
              <a:t>ds. promocji zdrowia</a:t>
            </a:r>
            <a:endParaRPr lang="pl-PL" sz="36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53995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Upowszechnianie </a:t>
            </a:r>
            <a:r>
              <a:rPr lang="pl-PL" dirty="0">
                <a:solidFill>
                  <a:schemeClr val="tx1"/>
                </a:solidFill>
              </a:rPr>
              <a:t>koncepcji </a:t>
            </a:r>
            <a:r>
              <a:rPr lang="pl-PL" dirty="0" err="1">
                <a:solidFill>
                  <a:schemeClr val="tx1"/>
                </a:solidFill>
              </a:rPr>
              <a:t>SzPZ</a:t>
            </a:r>
            <a:r>
              <a:rPr lang="pl-PL" dirty="0">
                <a:solidFill>
                  <a:schemeClr val="tx1"/>
                </a:solidFill>
              </a:rPr>
              <a:t> w społeczności szkolnej.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Pozyskiwanie uczestnictwa członków społeczności szkolnej i sojuszników wśród rodziców i w społeczności lokalnej oraz motywowanie ich do wspólnych działań.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Inicjowanie, organizacja i koordynowanie prac związanych z dokonywaniem diagnozy, planowaniem działań, ich realizacją i ewaluacją wyników.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Współudział w kształceniu pracowników szkoły w zakresie promocji zdrowia i edukacji zdrowotnej.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Kierowanie pracą szkolnego zespołu promocji zdrowia.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Prowadzenie dokumentacji działań szkoły w zakresie promocji zdrowia.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Współdziałanie z koordynatorem wojewódzkiej/rejonowej sieci </a:t>
            </a:r>
            <a:r>
              <a:rPr lang="pl-PL" dirty="0" err="1">
                <a:solidFill>
                  <a:schemeClr val="tx1"/>
                </a:solidFill>
              </a:rPr>
              <a:t>SzPZ</a:t>
            </a:r>
            <a:r>
              <a:rPr lang="pl-PL" dirty="0">
                <a:solidFill>
                  <a:schemeClr val="tx1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Rozwijanie własnych umiejętności osobistych i społecznych, w tym współdziałania z innymi ludźmi i kierowania wspólnie podjętymi działaniami.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51" y="609600"/>
            <a:ext cx="6019006" cy="135636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B050"/>
                </a:solidFill>
              </a:rPr>
              <a:t>Zadania i organizacja pracy szkolnego zespołu promocji zdrowia </a:t>
            </a:r>
            <a:endParaRPr lang="pl-PL" sz="2800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Wspieranie pracy szkolnego koordynatora i aktywny udział w: </a:t>
            </a:r>
            <a:endParaRPr lang="pl-PL" dirty="0" smtClean="0">
              <a:solidFill>
                <a:schemeClr val="tx1"/>
              </a:solidFill>
            </a:endParaRP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przeprowadzaniu </a:t>
            </a:r>
            <a:r>
              <a:rPr lang="pl-PL" dirty="0">
                <a:solidFill>
                  <a:schemeClr val="tx1"/>
                </a:solidFill>
              </a:rPr>
              <a:t>diagnozy, planowaniu działań, ich realizacji i ewaluacji wyników,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organizacji szkoleń w zakresie promocji zdrowia,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prowadzeniu dokumentacji działań w zakresie promocji zdrowia i pracy szkolnego zespołu.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Zespołowe podejmowanie decyzji.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Ustalenie reguł pracy zespołu i zakresu zadań poszczególnych członków.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Rozwijanie umiejętności osobistych i społecznych członków zespołu. </a:t>
            </a:r>
            <a:endParaRPr lang="pl-PL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Organizacja </a:t>
            </a:r>
            <a:r>
              <a:rPr lang="pl-PL" dirty="0">
                <a:solidFill>
                  <a:schemeClr val="tx1"/>
                </a:solidFill>
              </a:rPr>
              <a:t>spotkań zespołu: </a:t>
            </a:r>
            <a:endParaRPr lang="pl-PL" dirty="0" smtClean="0">
              <a:solidFill>
                <a:schemeClr val="tx1"/>
              </a:solidFill>
            </a:endParaRP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cykliczność </a:t>
            </a:r>
            <a:r>
              <a:rPr lang="pl-PL" dirty="0">
                <a:solidFill>
                  <a:schemeClr val="tx1"/>
                </a:solidFill>
              </a:rPr>
              <a:t>spotkań, z zapowiedzianym wcześniej tematem,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zaplanowanie spotkań podsumowujących różne etapy pracy,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spotkania otwarte – „każdy mile widziany”,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</a:rPr>
              <a:t>praca metodą warsztatową, z aktywnym zaangażowaniem wszystkich uczestników (praca w małych grupach, wspólne poszukiwanie rozwiązań). </a:t>
            </a:r>
          </a:p>
          <a:p>
            <a:endParaRPr lang="pl-PL" dirty="0"/>
          </a:p>
          <a:p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6019006" cy="1356360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B050"/>
                </a:solidFill>
              </a:rPr>
              <a:t>Szkolny zespół </a:t>
            </a:r>
            <a:br>
              <a:rPr lang="pl-PL" sz="3600" b="1" dirty="0" smtClean="0">
                <a:solidFill>
                  <a:srgbClr val="00B050"/>
                </a:solidFill>
              </a:rPr>
            </a:br>
            <a:r>
              <a:rPr lang="pl-PL" sz="3600" b="1" dirty="0" smtClean="0">
                <a:solidFill>
                  <a:srgbClr val="00B050"/>
                </a:solidFill>
              </a:rPr>
              <a:t>ds. promocji zdrowia</a:t>
            </a:r>
            <a:endParaRPr lang="pl-PL" sz="36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Beata Sonik – Marchewka – wicedyrektor, koordynator szkolny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Ewa Kapała – nauczyciel – przewodnicząca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Renata </a:t>
            </a:r>
            <a:r>
              <a:rPr lang="pl-PL" dirty="0" err="1" smtClean="0">
                <a:solidFill>
                  <a:schemeClr val="tx1"/>
                </a:solidFill>
              </a:rPr>
              <a:t>Rembak</a:t>
            </a:r>
            <a:r>
              <a:rPr lang="pl-PL" dirty="0" smtClean="0">
                <a:solidFill>
                  <a:schemeClr val="tx1"/>
                </a:solidFill>
              </a:rPr>
              <a:t> – pedagog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Urszula </a:t>
            </a:r>
            <a:r>
              <a:rPr lang="pl-PL" dirty="0" err="1" smtClean="0">
                <a:solidFill>
                  <a:schemeClr val="tx1"/>
                </a:solidFill>
              </a:rPr>
              <a:t>Liguzińska</a:t>
            </a:r>
            <a:r>
              <a:rPr lang="pl-PL" dirty="0" smtClean="0">
                <a:solidFill>
                  <a:schemeClr val="tx1"/>
                </a:solidFill>
              </a:rPr>
              <a:t> – nauczyciel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Elżbieta Jelonek – nauczyciel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Beata Marzec – nauczyciel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Ewa Bulanda – higienistka szkolna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Wychowawcy klas </a:t>
            </a:r>
            <a:r>
              <a:rPr lang="pl-PL" dirty="0" smtClean="0">
                <a:solidFill>
                  <a:schemeClr val="tx1"/>
                </a:solidFill>
              </a:rPr>
              <a:t>O-VI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Samorząd Uczniowski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Prezydium Rady Rodziców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783" y="476672"/>
            <a:ext cx="1301137" cy="13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stawa">
  <a:themeElements>
    <a:clrScheme name="Zielony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odstawa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Podstawa</Template>
  <TotalTime>43</TotalTime>
  <Words>428</Words>
  <Application>Microsoft Office PowerPoint</Application>
  <PresentationFormat>Pokaz na ekranie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Podstawa</vt:lpstr>
      <vt:lpstr>Szkoła Podstawowa  im. Tadeusza Kościuszki w Wawrzeńczycach</vt:lpstr>
      <vt:lpstr>Definicja szkoły promującej zdrowie</vt:lpstr>
      <vt:lpstr>Standardy szkoły promującej zdrowie</vt:lpstr>
      <vt:lpstr>Główne obszary działań</vt:lpstr>
      <vt:lpstr>Oczekiwane efekty</vt:lpstr>
      <vt:lpstr>Zadania szkolnego koordynatora  ds. promocji zdrowia</vt:lpstr>
      <vt:lpstr>Zadania i organizacja pracy szkolnego zespołu promocji zdrowia </vt:lpstr>
      <vt:lpstr>Szkolny zespół  ds. promocji zdrowia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Szkoła Podstawowa im. Tadeusza Kościuszki w Wawrzeńczycach</dc:title>
  <dc:creator>Użytkownik systemu Windows</dc:creator>
  <cp:lastModifiedBy>Admin</cp:lastModifiedBy>
  <cp:revision>7</cp:revision>
  <dcterms:created xsi:type="dcterms:W3CDTF">2017-03-26T19:18:33Z</dcterms:created>
  <dcterms:modified xsi:type="dcterms:W3CDTF">2017-04-28T12:10:44Z</dcterms:modified>
</cp:coreProperties>
</file>