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32"/>
  </p:notesMasterIdLst>
  <p:sldIdLst>
    <p:sldId id="256" r:id="rId2"/>
    <p:sldId id="279" r:id="rId3"/>
    <p:sldId id="282" r:id="rId4"/>
    <p:sldId id="283" r:id="rId5"/>
    <p:sldId id="257" r:id="rId6"/>
    <p:sldId id="258" r:id="rId7"/>
    <p:sldId id="262" r:id="rId8"/>
    <p:sldId id="264" r:id="rId9"/>
    <p:sldId id="263" r:id="rId10"/>
    <p:sldId id="259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60" r:id="rId19"/>
    <p:sldId id="268" r:id="rId20"/>
    <p:sldId id="266" r:id="rId21"/>
    <p:sldId id="265" r:id="rId22"/>
    <p:sldId id="280" r:id="rId23"/>
    <p:sldId id="261" r:id="rId24"/>
    <p:sldId id="267" r:id="rId25"/>
    <p:sldId id="269" r:id="rId26"/>
    <p:sldId id="270" r:id="rId27"/>
    <p:sldId id="281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28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5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Arkusz_programu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>
              <a:defRPr sz="1800" b="1"/>
            </a:pPr>
            <a:r>
              <a:rPr lang="pl-PL" sz="1800" b="1" dirty="0" smtClean="0"/>
              <a:t>Wymiar</a:t>
            </a:r>
            <a:endParaRPr lang="en-US" sz="1800" b="1" dirty="0"/>
          </a:p>
        </c:rich>
      </c:tx>
      <c:layout>
        <c:manualLayout>
          <c:xMode val="edge"/>
          <c:yMode val="edge"/>
          <c:x val="0.17609004772890174"/>
          <c:y val="0"/>
        </c:manualLayout>
      </c:layout>
    </c:title>
    <c:plotArea>
      <c:layout>
        <c:manualLayout>
          <c:layoutTarget val="inner"/>
          <c:xMode val="edge"/>
          <c:yMode val="edge"/>
          <c:x val="0.27375866189159831"/>
          <c:y val="3.4239677194044499E-2"/>
          <c:w val="0.75726226497709359"/>
          <c:h val="0.83744402917377392"/>
        </c:manualLayout>
      </c:layout>
      <c:barChart>
        <c:barDir val="bar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Średnia liczba punktów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4. Planowanie i ewaluacja działań w zakresie promocji zdrowia</c:v>
                </c:pt>
                <c:pt idx="1">
                  <c:v>3. Szkolenia, systematyczne informowanie i dostępność informacji na temat koncepcji szkoły promującej zdrowie</c:v>
                </c:pt>
                <c:pt idx="2">
                  <c:v>2. Struktura dla realizacji programu szkoły promującej zdrowie</c:v>
                </c:pt>
                <c:pt idx="3">
                  <c:v>1. Uwzględnienie promocji zdrowia w dokumentach oraz pracy i życiu szkoły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axId val="145599488"/>
        <c:axId val="145605376"/>
      </c:barChart>
      <c:catAx>
        <c:axId val="145599488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45605376"/>
        <c:crosses val="autoZero"/>
        <c:auto val="1"/>
        <c:lblAlgn val="ctr"/>
        <c:lblOffset val="100"/>
      </c:catAx>
      <c:valAx>
        <c:axId val="145605376"/>
        <c:scaling>
          <c:orientation val="minMax"/>
        </c:scaling>
        <c:axPos val="b"/>
        <c:minorGridlines/>
        <c:numFmt formatCode="General" sourceLinked="1"/>
        <c:tickLblPos val="nextTo"/>
        <c:crossAx val="1455994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3.7518162469965324E-2"/>
          <c:y val="0.84009228334351882"/>
          <c:w val="0.40518251240058295"/>
          <c:h val="0.15990771665648279"/>
        </c:manualLayout>
      </c:layout>
      <c:txPr>
        <a:bodyPr/>
        <a:lstStyle/>
        <a:p>
          <a:pPr>
            <a:defRPr b="1"/>
          </a:pPr>
          <a:endParaRPr lang="pl-PL"/>
        </a:p>
      </c:txPr>
    </c:legend>
    <c:plotVisOnly val="1"/>
    <c:dispBlanksAs val="gap"/>
  </c:chart>
  <c:txPr>
    <a:bodyPr/>
    <a:lstStyle/>
    <a:p>
      <a:pPr>
        <a:defRPr sz="1800"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6"/>
  <c:chart>
    <c:title>
      <c:tx>
        <c:rich>
          <a:bodyPr/>
          <a:lstStyle/>
          <a:p>
            <a:pPr>
              <a:defRPr/>
            </a:pPr>
            <a:r>
              <a:rPr lang="pl-PL" sz="2000" dirty="0"/>
              <a:t>Badana grupa</a:t>
            </a:r>
            <a:endParaRPr lang="en-US" sz="2000" dirty="0"/>
          </a:p>
        </c:rich>
      </c:tx>
      <c:layout>
        <c:manualLayout>
          <c:xMode val="edge"/>
          <c:yMode val="edge"/>
          <c:x val="3.1809481676099552E-2"/>
          <c:y val="0"/>
        </c:manualLayout>
      </c:layout>
    </c:title>
    <c:plotArea>
      <c:layout>
        <c:manualLayout>
          <c:layoutTarget val="inner"/>
          <c:xMode val="edge"/>
          <c:yMode val="edge"/>
          <c:x val="0.28528919756291227"/>
          <c:y val="0.12645161290322568"/>
          <c:w val="0.68406409401490931"/>
          <c:h val="0.61527524719475679"/>
        </c:manualLayout>
      </c:layout>
      <c:barChart>
        <c:barDir val="bar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Średnia ilość punktów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4. Rodzice</c:v>
                </c:pt>
                <c:pt idx="1">
                  <c:v>3. Pracownicy niepedagogiczni</c:v>
                </c:pt>
                <c:pt idx="2">
                  <c:v>2. Nauczyciele</c:v>
                </c:pt>
                <c:pt idx="3">
                  <c:v>1. Uczniowie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4.8</c:v>
                </c:pt>
                <c:pt idx="1">
                  <c:v>5</c:v>
                </c:pt>
                <c:pt idx="2">
                  <c:v>4.8</c:v>
                </c:pt>
                <c:pt idx="3">
                  <c:v>4.5</c:v>
                </c:pt>
              </c:numCache>
            </c:numRef>
          </c:val>
        </c:ser>
        <c:axId val="59746560"/>
        <c:axId val="59748352"/>
      </c:barChart>
      <c:catAx>
        <c:axId val="59746560"/>
        <c:scaling>
          <c:orientation val="minMax"/>
        </c:scaling>
        <c:axPos val="l"/>
        <c:numFmt formatCode="General" sourceLinked="0"/>
        <c:tickLblPos val="nextTo"/>
        <c:crossAx val="59748352"/>
        <c:crosses val="autoZero"/>
        <c:auto val="1"/>
        <c:lblAlgn val="ctr"/>
        <c:lblOffset val="100"/>
      </c:catAx>
      <c:valAx>
        <c:axId val="59748352"/>
        <c:scaling>
          <c:orientation val="minMax"/>
        </c:scaling>
        <c:axPos val="b"/>
        <c:minorGridlines/>
        <c:numFmt formatCode="General" sourceLinked="1"/>
        <c:tickLblPos val="nextTo"/>
        <c:crossAx val="5974656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b="1"/>
            </a:pPr>
            <a:endParaRPr lang="pl-PL"/>
          </a:p>
        </c:txPr>
      </c:legendEntry>
      <c:layout>
        <c:manualLayout>
          <c:xMode val="edge"/>
          <c:yMode val="edge"/>
          <c:x val="9.5693834705651163E-4"/>
          <c:y val="0.88294601253455596"/>
          <c:w val="0.39001265036989086"/>
          <c:h val="9.0077954301373928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5"/>
  <c:chart>
    <c:title>
      <c:tx>
        <c:rich>
          <a:bodyPr/>
          <a:lstStyle/>
          <a:p>
            <a:pPr>
              <a:defRPr/>
            </a:pPr>
            <a:r>
              <a:rPr lang="pl-PL" sz="1800" dirty="0"/>
              <a:t>Wymiar</a:t>
            </a:r>
          </a:p>
        </c:rich>
      </c:tx>
      <c:layout>
        <c:manualLayout>
          <c:xMode val="edge"/>
          <c:yMode val="edge"/>
          <c:x val="0.18765328485514202"/>
          <c:y val="1.3823702820368487E-3"/>
        </c:manualLayout>
      </c:layout>
    </c:title>
    <c:plotArea>
      <c:layout>
        <c:manualLayout>
          <c:layoutTarget val="inner"/>
          <c:xMode val="edge"/>
          <c:yMode val="edge"/>
          <c:x val="0.51936210442026265"/>
          <c:y val="8.0160543710104198E-2"/>
          <c:w val="0.46363323362393666"/>
          <c:h val="0.77617759627459637"/>
        </c:manualLayout>
      </c:layout>
      <c:barChart>
        <c:barDir val="bar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Średnia liczba punktów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4. Edukacja zdrowotna nauczycieli i pracowników niepedagogicznych</c:v>
                </c:pt>
                <c:pt idx="1">
                  <c:v>3. Działania dla poprawy jakości i skuteczności edukacji zdrowotnej</c:v>
                </c:pt>
                <c:pt idx="2">
                  <c:v>2. Aktywny udział uczniów w procesie edukacji zdrowotnej, współpraca z rodzicami i społecznością lokalną</c:v>
                </c:pt>
                <c:pt idx="3">
                  <c:v>1. Realizacja edukacji zdrowotnej zgodnie z podstawą programową kształcenia ogólnego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4.5999999999999996</c:v>
                </c:pt>
                <c:pt idx="3">
                  <c:v>4.9000000000000004</c:v>
                </c:pt>
              </c:numCache>
            </c:numRef>
          </c:val>
        </c:ser>
        <c:axId val="62820736"/>
        <c:axId val="62822272"/>
      </c:barChart>
      <c:catAx>
        <c:axId val="62820736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62822272"/>
        <c:crosses val="autoZero"/>
        <c:auto val="1"/>
        <c:lblAlgn val="ctr"/>
        <c:lblOffset val="100"/>
      </c:catAx>
      <c:valAx>
        <c:axId val="62822272"/>
        <c:scaling>
          <c:orientation val="minMax"/>
        </c:scaling>
        <c:axPos val="b"/>
        <c:minorGridlines/>
        <c:numFmt formatCode="General" sourceLinked="1"/>
        <c:tickLblPos val="nextTo"/>
        <c:crossAx val="6282073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b="1"/>
            </a:pPr>
            <a:endParaRPr lang="pl-PL"/>
          </a:p>
        </c:txPr>
      </c:legendEntry>
      <c:layout>
        <c:manualLayout>
          <c:xMode val="edge"/>
          <c:yMode val="edge"/>
          <c:x val="6.3382763550381249E-2"/>
          <c:y val="0.87799083305297398"/>
          <c:w val="0.37607050474475628"/>
          <c:h val="0.12200907144671444"/>
        </c:manualLayout>
      </c:layout>
    </c:legend>
    <c:plotVisOnly val="1"/>
    <c:dispBlanksAs val="gap"/>
  </c:chart>
  <c:txPr>
    <a:bodyPr/>
    <a:lstStyle/>
    <a:p>
      <a:pPr>
        <a:defRPr sz="1800"/>
      </a:pPr>
      <a:endParaRPr lang="pl-PL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7"/>
  <c:chart>
    <c:title>
      <c:tx>
        <c:rich>
          <a:bodyPr/>
          <a:lstStyle/>
          <a:p>
            <a:pPr>
              <a:defRPr sz="2000"/>
            </a:pPr>
            <a:r>
              <a:rPr lang="pl-PL" sz="2000"/>
              <a:t>Wymiar</a:t>
            </a:r>
            <a:endParaRPr lang="en-US" sz="2000"/>
          </a:p>
        </c:rich>
      </c:tx>
      <c:layout>
        <c:manualLayout>
          <c:xMode val="edge"/>
          <c:yMode val="edge"/>
          <c:x val="0.17544101853606703"/>
          <c:y val="2.2497194248429667E-2"/>
        </c:manualLayout>
      </c:layout>
    </c:title>
    <c:plotArea>
      <c:layout>
        <c:manualLayout>
          <c:layoutTarget val="inner"/>
          <c:xMode val="edge"/>
          <c:yMode val="edge"/>
          <c:x val="0.49082822496846806"/>
          <c:y val="0.12645161290322568"/>
          <c:w val="0.48080142511398538"/>
          <c:h val="0.73679886788345084"/>
        </c:manualLayout>
      </c:layout>
      <c:barChart>
        <c:barDir val="bar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Średnia liczba punktów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5. Żywienie w szkole</c:v>
                </c:pt>
                <c:pt idx="1">
                  <c:v>4. Wychowanie fizyczne oraz aktywność fizyczna członków społeczności szkolnej</c:v>
                </c:pt>
                <c:pt idx="2">
                  <c:v>3. Organizacja przerw międzylekcyjnych</c:v>
                </c:pt>
                <c:pt idx="3">
                  <c:v>2. Czystość szkoły</c:v>
                </c:pt>
                <c:pt idx="4">
                  <c:v>1. Wybrane pomieszczenia i ich wyposażenie oraz organizacja pracy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4.8</c:v>
                </c:pt>
                <c:pt idx="1">
                  <c:v>4.5</c:v>
                </c:pt>
                <c:pt idx="2">
                  <c:v>5</c:v>
                </c:pt>
                <c:pt idx="3">
                  <c:v>4.7</c:v>
                </c:pt>
                <c:pt idx="4">
                  <c:v>4.9000000000000004</c:v>
                </c:pt>
              </c:numCache>
            </c:numRef>
          </c:val>
        </c:ser>
        <c:axId val="62862464"/>
        <c:axId val="62864000"/>
      </c:barChart>
      <c:catAx>
        <c:axId val="62862464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62864000"/>
        <c:crosses val="autoZero"/>
        <c:auto val="1"/>
        <c:lblAlgn val="ctr"/>
        <c:lblOffset val="100"/>
      </c:catAx>
      <c:valAx>
        <c:axId val="62864000"/>
        <c:scaling>
          <c:orientation val="minMax"/>
        </c:scaling>
        <c:axPos val="b"/>
        <c:minorGridlines/>
        <c:numFmt formatCode="General" sourceLinked="1"/>
        <c:tickLblPos val="nextTo"/>
        <c:crossAx val="62862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3110105184945093E-3"/>
          <c:y val="0.88062070873554787"/>
          <c:w val="0.39110921155854877"/>
          <c:h val="0.11937929126445208"/>
        </c:manualLayout>
      </c:layout>
    </c:legend>
    <c:plotVisOnly val="1"/>
    <c:dispBlanksAs val="gap"/>
  </c:chart>
  <c:txPr>
    <a:bodyPr/>
    <a:lstStyle/>
    <a:p>
      <a:pPr>
        <a:defRPr sz="1800"/>
      </a:pPr>
      <a:endParaRPr lang="pl-PL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4"/>
  <c:chart>
    <c:autoTitleDeleted val="1"/>
    <c:plotArea>
      <c:layout>
        <c:manualLayout>
          <c:layoutTarget val="inner"/>
          <c:xMode val="edge"/>
          <c:yMode val="edge"/>
          <c:x val="0.52289582674574642"/>
          <c:y val="9.9655048663278595E-2"/>
          <c:w val="0.44771080456872309"/>
          <c:h val="0.78442831161694393"/>
        </c:manualLayout>
      </c:layout>
      <c:barChart>
        <c:barDir val="bar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Średnia liczba punktów</c:v>
                </c:pt>
              </c:strCache>
            </c:strRef>
          </c:tx>
          <c:dLbls>
            <c:showVal val="1"/>
          </c:dLbls>
          <c:cat>
            <c:strRef>
              <c:f>Arkusz1!$A$2:$A$5</c:f>
              <c:strCache>
                <c:ptCount val="4"/>
                <c:pt idx="0">
                  <c:v>IV. Warunki oraz organizacja nauki i pracy sprzyjają zdrowiu i dobremu samopoczuciu uczniów, nauczycieli i innych pracowników szkoły oraz współpracy z rodzicami.</c:v>
                </c:pt>
                <c:pt idx="1">
                  <c:v>III. Szkoła realizuje edukację zdrowotną i program profilaktyki dla uczniów, nauczycieli i innych pracowników szkoły oraz dąży do poprawy skuteczności działań w tym zakresie.</c:v>
                </c:pt>
                <c:pt idx="2">
                  <c:v>II. Klimat społeczny szkoł sprzyja zdrowiu i dobremu samopoczuciu uczniów, nauczycieli i innych pracowników szkoły oraz rodziców uczniów.</c:v>
                </c:pt>
                <c:pt idx="3">
                  <c:v>I. Koncepcja pracy szkoły, jej struktura i organizacja sprzyjają uczestnictwu społeczności szkolnej w realizacji działań w zakresie promocji zdrowia oraz ich skuteczności i długofalowości.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4.8</c:v>
                </c:pt>
                <c:pt idx="1">
                  <c:v>4.5999999999999996</c:v>
                </c:pt>
                <c:pt idx="2">
                  <c:v>4.8</c:v>
                </c:pt>
                <c:pt idx="3">
                  <c:v>5</c:v>
                </c:pt>
              </c:numCache>
            </c:numRef>
          </c:val>
        </c:ser>
        <c:axId val="63039360"/>
        <c:axId val="63040896"/>
      </c:barChart>
      <c:catAx>
        <c:axId val="63039360"/>
        <c:scaling>
          <c:orientation val="minMax"/>
        </c:scaling>
        <c:axPos val="l"/>
        <c:tickLblPos val="nextTo"/>
        <c:crossAx val="63040896"/>
        <c:crosses val="autoZero"/>
        <c:auto val="1"/>
        <c:lblAlgn val="ctr"/>
        <c:lblOffset val="100"/>
      </c:catAx>
      <c:valAx>
        <c:axId val="63040896"/>
        <c:scaling>
          <c:orientation val="minMax"/>
        </c:scaling>
        <c:axPos val="b"/>
        <c:minorGridlines/>
        <c:numFmt formatCode="General" sourceLinked="1"/>
        <c:tickLblPos val="nextTo"/>
        <c:crossAx val="63039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7402185013630978E-2"/>
          <c:y val="0.9186016240157483"/>
          <c:w val="0.42179407950398684"/>
          <c:h val="8.1398375984252022E-2"/>
        </c:manualLayout>
      </c:layout>
    </c:legend>
    <c:plotVisOnly val="1"/>
  </c:chart>
  <c:txPr>
    <a:bodyPr/>
    <a:lstStyle/>
    <a:p>
      <a:pPr>
        <a:defRPr sz="1800"/>
      </a:pPr>
      <a:endParaRPr lang="pl-PL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0.20192</cdr:x>
      <cdr:y>0.01682</cdr:y>
    </cdr:from>
    <cdr:to>
      <cdr:x>0.44231</cdr:x>
      <cdr:y>0.11777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512168" y="72008"/>
          <a:ext cx="18002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800" b="1" dirty="0" smtClean="0"/>
            <a:t>Standard</a:t>
          </a:r>
          <a:endParaRPr lang="pl-PL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BCC4B-FE91-47D6-9499-D1189C394424}" type="datetimeFigureOut">
              <a:rPr lang="pl-PL" smtClean="0"/>
              <a:pPr/>
              <a:t>28.04.2017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8715C-C604-40C9-B805-FCC4022DA2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32379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8715C-C604-40C9-B805-FCC4022DA294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46378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8715C-C604-40C9-B805-FCC4022DA294}" type="slidenum">
              <a:rPr lang="pl-PL" smtClean="0"/>
              <a:pPr/>
              <a:t>28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8715C-C604-40C9-B805-FCC4022DA294}" type="slidenum">
              <a:rPr lang="pl-PL" smtClean="0"/>
              <a:pPr/>
              <a:t>29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8715C-C604-40C9-B805-FCC4022DA294}" type="slidenum">
              <a:rPr lang="pl-PL" smtClean="0"/>
              <a:pPr/>
              <a:t>30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3F302EF8-FD76-4AC4-A1BA-C8A58080F0E0}" type="datetimeFigureOut">
              <a:rPr lang="pl-PL" smtClean="0"/>
              <a:pPr/>
              <a:t>28.04.2017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F1E2223-B476-4876-8FF2-5CE3B52DBC3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1755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2EF8-FD76-4AC4-A1BA-C8A58080F0E0}" type="datetimeFigureOut">
              <a:rPr lang="pl-PL" smtClean="0"/>
              <a:pPr/>
              <a:t>28.04.2017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2223-B476-4876-8FF2-5CE3B52DBC3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140677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2EF8-FD76-4AC4-A1BA-C8A58080F0E0}" type="datetimeFigureOut">
              <a:rPr lang="pl-PL" smtClean="0"/>
              <a:pPr/>
              <a:t>28.04.2017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2223-B476-4876-8FF2-5CE3B52DBC3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94161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2EF8-FD76-4AC4-A1BA-C8A58080F0E0}" type="datetimeFigureOut">
              <a:rPr lang="pl-PL" smtClean="0"/>
              <a:pPr/>
              <a:t>28.04.2017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2223-B476-4876-8FF2-5CE3B52DBC3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61737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2EF8-FD76-4AC4-A1BA-C8A58080F0E0}" type="datetimeFigureOut">
              <a:rPr lang="pl-PL" smtClean="0"/>
              <a:pPr/>
              <a:t>28.04.2017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2223-B476-4876-8FF2-5CE3B52DBC3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063326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2EF8-FD76-4AC4-A1BA-C8A58080F0E0}" type="datetimeFigureOut">
              <a:rPr lang="pl-PL" smtClean="0"/>
              <a:pPr/>
              <a:t>28.04.2017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2223-B476-4876-8FF2-5CE3B52DBC3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07705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2EF8-FD76-4AC4-A1BA-C8A58080F0E0}" type="datetimeFigureOut">
              <a:rPr lang="pl-PL" smtClean="0"/>
              <a:pPr/>
              <a:t>28.04.2017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2223-B476-4876-8FF2-5CE3B52DBC3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20721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2EF8-FD76-4AC4-A1BA-C8A58080F0E0}" type="datetimeFigureOut">
              <a:rPr lang="pl-PL" smtClean="0"/>
              <a:pPr/>
              <a:t>28.04.2017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2223-B476-4876-8FF2-5CE3B52DBC3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31971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2EF8-FD76-4AC4-A1BA-C8A58080F0E0}" type="datetimeFigureOut">
              <a:rPr lang="pl-PL" smtClean="0"/>
              <a:pPr/>
              <a:t>28.04.2017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2223-B476-4876-8FF2-5CE3B52DBC3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6923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2EF8-FD76-4AC4-A1BA-C8A58080F0E0}" type="datetimeFigureOut">
              <a:rPr lang="pl-PL" smtClean="0"/>
              <a:pPr/>
              <a:t>28.04.2017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2223-B476-4876-8FF2-5CE3B52DBC3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5715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2EF8-FD76-4AC4-A1BA-C8A58080F0E0}" type="datetimeFigureOut">
              <a:rPr lang="pl-PL" smtClean="0"/>
              <a:pPr/>
              <a:t>28.04.2017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2223-B476-4876-8FF2-5CE3B52DBC3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5416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2EF8-FD76-4AC4-A1BA-C8A58080F0E0}" type="datetimeFigureOut">
              <a:rPr lang="pl-PL" smtClean="0"/>
              <a:pPr/>
              <a:t>28.04.2017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2223-B476-4876-8FF2-5CE3B52DBC3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70973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2EF8-FD76-4AC4-A1BA-C8A58080F0E0}" type="datetimeFigureOut">
              <a:rPr lang="pl-PL" smtClean="0"/>
              <a:pPr/>
              <a:t>28.04.2017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2223-B476-4876-8FF2-5CE3B52DBC3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20866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2EF8-FD76-4AC4-A1BA-C8A58080F0E0}" type="datetimeFigureOut">
              <a:rPr lang="pl-PL" smtClean="0"/>
              <a:pPr/>
              <a:t>28.04.2017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2223-B476-4876-8FF2-5CE3B52DBC3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2033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2EF8-FD76-4AC4-A1BA-C8A58080F0E0}" type="datetimeFigureOut">
              <a:rPr lang="pl-PL" smtClean="0"/>
              <a:pPr/>
              <a:t>28.04.2017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2223-B476-4876-8FF2-5CE3B52DBC3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87756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2EF8-FD76-4AC4-A1BA-C8A58080F0E0}" type="datetimeFigureOut">
              <a:rPr lang="pl-PL" smtClean="0"/>
              <a:pPr/>
              <a:t>28.04.2017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2223-B476-4876-8FF2-5CE3B52DBC3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57638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2EF8-FD76-4AC4-A1BA-C8A58080F0E0}" type="datetimeFigureOut">
              <a:rPr lang="pl-PL" smtClean="0"/>
              <a:pPr/>
              <a:t>28.04.2017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2223-B476-4876-8FF2-5CE3B52DBC3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07759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302EF8-FD76-4AC4-A1BA-C8A58080F0E0}" type="datetimeFigureOut">
              <a:rPr lang="pl-PL" smtClean="0"/>
              <a:pPr/>
              <a:t>28.04.2017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1E2223-B476-4876-8FF2-5CE3B52DBC3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09082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  <p:sldLayoutId id="2147484069" r:id="rId13"/>
    <p:sldLayoutId id="2147484070" r:id="rId14"/>
    <p:sldLayoutId id="2147484071" r:id="rId15"/>
    <p:sldLayoutId id="2147484072" r:id="rId16"/>
    <p:sldLayoutId id="214748407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3068960"/>
            <a:ext cx="6595534" cy="1822514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PREZENTACJA WYNIKÓW AUTOEWALUACJI SZKOŁY PROMUJĄCEJ ZDROWIE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body" idx="1"/>
          </p:nvPr>
        </p:nvSpPr>
        <p:spPr>
          <a:xfrm>
            <a:off x="1523003" y="3645024"/>
            <a:ext cx="5569277" cy="936104"/>
          </a:xfrm>
        </p:spPr>
        <p:txBody>
          <a:bodyPr>
            <a:normAutofit/>
          </a:bodyPr>
          <a:lstStyle/>
          <a:p>
            <a:r>
              <a:rPr lang="pl-PL" dirty="0" smtClean="0"/>
              <a:t> Szkoła Podstawowa </a:t>
            </a:r>
            <a:br>
              <a:rPr lang="pl-PL" dirty="0" smtClean="0"/>
            </a:br>
            <a:r>
              <a:rPr lang="pl-PL" dirty="0" smtClean="0"/>
              <a:t>im. Tadeusza Kościuszki w Wawrzeńczycach</a:t>
            </a:r>
            <a:endParaRPr lang="pl-PL" dirty="0"/>
          </a:p>
        </p:txBody>
      </p:sp>
      <p:pic>
        <p:nvPicPr>
          <p:cNvPr id="1026" name="Picture 2" descr="D:\Dokumenty\MAMA - SZKOŁA\MAMA - PREZENTACJE\KODEKS WALKI Z RAKIEM - PREZENTACJA\poprawi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509120"/>
            <a:ext cx="5904656" cy="1540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041" y="3789040"/>
            <a:ext cx="1433644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pl-PL" b="1" dirty="0" smtClean="0"/>
              <a:t>STANDARD DRUGI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76864" y="2490135"/>
            <a:ext cx="7139551" cy="3444997"/>
          </a:xfrm>
        </p:spPr>
        <p:txBody>
          <a:bodyPr/>
          <a:lstStyle/>
          <a:p>
            <a:r>
              <a:rPr lang="pl-PL" sz="3200" dirty="0" smtClean="0"/>
              <a:t>Klimat społeczny szkoły sprzyja zdrowiu </a:t>
            </a:r>
            <a:br>
              <a:rPr lang="pl-PL" sz="3200" dirty="0" smtClean="0"/>
            </a:br>
            <a:r>
              <a:rPr lang="pl-PL" sz="3200" dirty="0" smtClean="0"/>
              <a:t>i dobremu samopoczuciu uczniów, nauczycieli i innych pracowników szkoły oraz rodziców uczniów.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pl-PL" b="1" dirty="0" smtClean="0"/>
              <a:t>STANDARD DRUGI</a:t>
            </a:r>
            <a:endParaRPr lang="pl-PL" b="1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1176338" y="2636912"/>
          <a:ext cx="6780038" cy="31683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6023"/>
                <a:gridCol w="3354015"/>
              </a:tblGrid>
              <a:tr h="666021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Badana</a:t>
                      </a:r>
                      <a:r>
                        <a:rPr lang="pl-PL" b="1" baseline="0" dirty="0" smtClean="0"/>
                        <a:t> grupa</a:t>
                      </a:r>
                      <a:endParaRPr lang="pl-PL" b="1" dirty="0"/>
                    </a:p>
                  </a:txBody>
                  <a:tcPr marL="75548" marR="755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Średnia liczba</a:t>
                      </a:r>
                      <a:r>
                        <a:rPr lang="pl-PL" b="1" baseline="0" dirty="0" smtClean="0"/>
                        <a:t> punktów</a:t>
                      </a:r>
                      <a:endParaRPr lang="pl-PL" b="1" dirty="0"/>
                    </a:p>
                  </a:txBody>
                  <a:tcPr marL="75548" marR="75548" anchor="ctr"/>
                </a:tc>
              </a:tr>
              <a:tr h="48999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Uczniowie</a:t>
                      </a:r>
                      <a:endParaRPr lang="pl-PL" dirty="0"/>
                    </a:p>
                  </a:txBody>
                  <a:tcPr marL="75548" marR="755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4,5</a:t>
                      </a:r>
                      <a:endParaRPr lang="pl-PL" dirty="0"/>
                    </a:p>
                  </a:txBody>
                  <a:tcPr marL="75548" marR="75548" anchor="ctr"/>
                </a:tc>
              </a:tr>
              <a:tr h="48999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  Nauczyciele</a:t>
                      </a:r>
                      <a:endParaRPr lang="pl-PL" dirty="0"/>
                    </a:p>
                  </a:txBody>
                  <a:tcPr marL="75548" marR="755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4,8</a:t>
                      </a:r>
                      <a:endParaRPr lang="pl-PL" dirty="0"/>
                    </a:p>
                  </a:txBody>
                  <a:tcPr marL="75548" marR="75548" anchor="ctr"/>
                </a:tc>
              </a:tr>
              <a:tr h="542334"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  Pracownicy niepedagogiczni</a:t>
                      </a:r>
                      <a:endParaRPr lang="pl-PL" dirty="0"/>
                    </a:p>
                  </a:txBody>
                  <a:tcPr marL="75548" marR="755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5,0</a:t>
                      </a:r>
                      <a:endParaRPr lang="pl-PL" dirty="0"/>
                    </a:p>
                  </a:txBody>
                  <a:tcPr marL="75548" marR="75548" anchor="ctr"/>
                </a:tc>
              </a:tr>
              <a:tr h="48999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pl-PL" dirty="0" smtClean="0"/>
                        <a:t>4.</a:t>
                      </a: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Rodzice</a:t>
                      </a:r>
                      <a:endParaRPr lang="pl-PL" dirty="0"/>
                    </a:p>
                  </a:txBody>
                  <a:tcPr marL="75548" marR="755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4,8</a:t>
                      </a:r>
                      <a:endParaRPr lang="pl-PL" dirty="0"/>
                    </a:p>
                  </a:txBody>
                  <a:tcPr marL="75548" marR="75548" anchor="ctr"/>
                </a:tc>
              </a:tr>
              <a:tr h="489999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Ocena łączna</a:t>
                      </a:r>
                      <a:endParaRPr lang="pl-PL" b="1" dirty="0"/>
                    </a:p>
                  </a:txBody>
                  <a:tcPr marL="75548" marR="755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4,8</a:t>
                      </a:r>
                      <a:endParaRPr lang="pl-PL" b="1" dirty="0"/>
                    </a:p>
                  </a:txBody>
                  <a:tcPr marL="75548" marR="75548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b="1" dirty="0" smtClean="0"/>
              <a:t>STANDARD DRUGI</a:t>
            </a:r>
            <a:endParaRPr lang="pl-PL" b="1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1115616" y="2492896"/>
          <a:ext cx="698477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b="1" dirty="0" smtClean="0"/>
              <a:t>STANDARD DRUGI: </a:t>
            </a:r>
            <a:r>
              <a:rPr lang="pl-PL" sz="2700" dirty="0" smtClean="0"/>
              <a:t>UCZNIOWIE</a:t>
            </a:r>
            <a:endParaRPr lang="pl-PL" sz="20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176864" y="2490135"/>
            <a:ext cx="7283568" cy="3891193"/>
          </a:xfrm>
        </p:spPr>
        <p:txBody>
          <a:bodyPr>
            <a:normAutofit fontScale="55000" lnSpcReduction="20000"/>
          </a:bodyPr>
          <a:lstStyle/>
          <a:p>
            <a:r>
              <a:rPr lang="pl-PL" sz="3200" b="1" dirty="0" smtClean="0"/>
              <a:t>MOCNE STRONY:</a:t>
            </a:r>
          </a:p>
          <a:p>
            <a:r>
              <a:rPr lang="pl-PL" sz="3300" dirty="0" smtClean="0"/>
              <a:t>Wysoko oceniają wsparcie ze strony nauczycieli, którzy:</a:t>
            </a:r>
          </a:p>
          <a:p>
            <a:pPr lvl="1"/>
            <a:r>
              <a:rPr lang="pl-PL" sz="3300" dirty="0" smtClean="0"/>
              <a:t>Traktują ich sprawiedliwie</a:t>
            </a:r>
          </a:p>
          <a:p>
            <a:pPr lvl="1"/>
            <a:r>
              <a:rPr lang="pl-PL" sz="3300" dirty="0" smtClean="0"/>
              <a:t>Są dla nich życzliwi</a:t>
            </a:r>
          </a:p>
          <a:p>
            <a:pPr lvl="1"/>
            <a:r>
              <a:rPr lang="pl-PL" sz="3300" dirty="0" smtClean="0"/>
              <a:t>Ustalają z nimi reguły pracy na lekcji</a:t>
            </a:r>
          </a:p>
          <a:p>
            <a:pPr lvl="1"/>
            <a:r>
              <a:rPr lang="pl-PL" sz="3300" dirty="0" smtClean="0"/>
              <a:t>Dostrzegają to, w czym są dobrzy</a:t>
            </a:r>
          </a:p>
          <a:p>
            <a:pPr lvl="1"/>
            <a:r>
              <a:rPr lang="pl-PL" sz="3300" dirty="0" smtClean="0"/>
              <a:t>Pomagają im, kiedy mają kłopoty lub trudności</a:t>
            </a:r>
          </a:p>
          <a:p>
            <a:r>
              <a:rPr lang="pl-PL" sz="3300" dirty="0" smtClean="0"/>
              <a:t>Czują się w swojej klasie akceptowani, są dla siebie życzliwi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sz="2500" dirty="0" smtClean="0"/>
          </a:p>
          <a:p>
            <a:r>
              <a:rPr lang="pl-PL" sz="3300" b="1" dirty="0" smtClean="0"/>
              <a:t>PROBLEM PRIORYTETOWY WYMAGAJĄCY ROZWIĄZANIA:</a:t>
            </a:r>
          </a:p>
          <a:p>
            <a:r>
              <a:rPr lang="pl-PL" sz="3300" dirty="0" smtClean="0"/>
              <a:t>Wzmacniać prawidłowe relacje między uczniami.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b="1" dirty="0" smtClean="0"/>
              <a:t>STANDARD</a:t>
            </a:r>
            <a:r>
              <a:rPr lang="pl-PL" sz="4400" b="1" dirty="0" smtClean="0"/>
              <a:t> </a:t>
            </a:r>
            <a:r>
              <a:rPr lang="pl-PL" b="1" dirty="0" smtClean="0"/>
              <a:t>DRUGI</a:t>
            </a:r>
            <a:r>
              <a:rPr lang="pl-PL" sz="4400" b="1" dirty="0" smtClean="0"/>
              <a:t>: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>
                <a:solidFill>
                  <a:schemeClr val="bg1"/>
                </a:solidFill>
              </a:rPr>
              <a:t>NAUCZYCIELE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b="1" dirty="0" smtClean="0"/>
              <a:t>MOCNE STRONY:</a:t>
            </a:r>
          </a:p>
          <a:p>
            <a:pPr lvl="1"/>
            <a:r>
              <a:rPr lang="pl-PL" sz="2600" dirty="0" smtClean="0"/>
              <a:t>Nauczyciele wysoko oceniają współpracę z dyrekcją szkoły.</a:t>
            </a:r>
          </a:p>
          <a:p>
            <a:pPr lvl="1"/>
            <a:r>
              <a:rPr lang="pl-PL" sz="2600" dirty="0" smtClean="0"/>
              <a:t>Nauczyciele chętnie ze sobą współpracują, relacje między nimi są dobre, otrzymują pomoc od innych nauczycieli, gdy jej potrzebują.</a:t>
            </a:r>
          </a:p>
          <a:p>
            <a:pPr lvl="1"/>
            <a:r>
              <a:rPr lang="pl-PL" sz="2600" dirty="0" smtClean="0"/>
              <a:t>Współpraca z uczniami układa się prawidłowo, czują się lubiani i traktowani z szacunkiem. Większość uczniów przestrzega ustalonych reguł pracy na lekcji.</a:t>
            </a:r>
          </a:p>
          <a:p>
            <a:pPr lvl="1"/>
            <a:r>
              <a:rPr lang="pl-PL" sz="2600" dirty="0" smtClean="0"/>
              <a:t>Relacje z rodzicami są bardzo dobre.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r>
              <a:rPr lang="pl-PL" b="1" dirty="0" smtClean="0"/>
              <a:t>PROBLEM PRIORYTETOWY WYMAGAJĄCY ROZWIĄZANIA:</a:t>
            </a:r>
          </a:p>
          <a:p>
            <a:pPr lvl="1"/>
            <a:r>
              <a:rPr lang="pl-PL" sz="2600" dirty="0" smtClean="0"/>
              <a:t>Zachęcać nauczycieli do wyrażania zdania i opinii na temat życia </a:t>
            </a:r>
            <a:br>
              <a:rPr lang="pl-PL" sz="2600" dirty="0" smtClean="0"/>
            </a:br>
            <a:r>
              <a:rPr lang="pl-PL" sz="2600" dirty="0" smtClean="0"/>
              <a:t>i pracy szkoły.</a:t>
            </a:r>
            <a:endParaRPr lang="pl-PL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b="1" dirty="0" smtClean="0"/>
              <a:t>STANDARD DRUGI: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700" dirty="0" smtClean="0"/>
              <a:t>PRACOWNICY NIEPEDAGOGICZNI</a:t>
            </a:r>
            <a:endParaRPr lang="pl-PL" sz="27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dirty="0" smtClean="0"/>
              <a:t>MOCNE STRONY:</a:t>
            </a:r>
          </a:p>
          <a:p>
            <a:pPr lvl="1"/>
            <a:r>
              <a:rPr lang="pl-PL" sz="2200" dirty="0" smtClean="0"/>
              <a:t>Bardzo dobrze oceniają stosunek uczniów, nauczycieli i dyrekcji do siebie.</a:t>
            </a:r>
          </a:p>
          <a:p>
            <a:pPr lvl="1"/>
            <a:r>
              <a:rPr lang="pl-PL" sz="2200" dirty="0" smtClean="0"/>
              <a:t>Mają satysfakcję z pracy.</a:t>
            </a:r>
          </a:p>
          <a:p>
            <a:pPr lvl="1"/>
            <a:r>
              <a:rPr lang="pl-PL" sz="2200" dirty="0" smtClean="0"/>
              <a:t>Prawidłowo oceniają relacje między sobą.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r>
              <a:rPr lang="pl-PL" b="1" dirty="0" smtClean="0"/>
              <a:t>PROBLEM PRIORYTETOWY WYMAGAJĄCY ROZWIĄZANIA:</a:t>
            </a:r>
          </a:p>
          <a:p>
            <a:pPr lvl="1"/>
            <a:r>
              <a:rPr lang="pl-PL" sz="2200" dirty="0" smtClean="0"/>
              <a:t>Umożliwić większy udział </a:t>
            </a:r>
            <a:r>
              <a:rPr lang="pl-PL" sz="2200" dirty="0" smtClean="0"/>
              <a:t>pracowników niepedagogicznych na </a:t>
            </a:r>
            <a:r>
              <a:rPr lang="pl-PL" sz="2200" dirty="0" smtClean="0"/>
              <a:t>rzecz promocji zdrowia.</a:t>
            </a:r>
            <a:endParaRPr lang="pl-PL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l-PL" sz="4400" b="1" dirty="0" smtClean="0"/>
              <a:t>STANDARD DRUGI: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sz="3000" dirty="0" smtClean="0"/>
              <a:t>RODZICE</a:t>
            </a:r>
            <a:endParaRPr lang="pl-PL" sz="30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176864" y="2490135"/>
            <a:ext cx="7139552" cy="3891193"/>
          </a:xfrm>
        </p:spPr>
        <p:txBody>
          <a:bodyPr>
            <a:normAutofit fontScale="62500" lnSpcReduction="20000"/>
          </a:bodyPr>
          <a:lstStyle/>
          <a:p>
            <a:r>
              <a:rPr lang="pl-PL" sz="2900" b="1" dirty="0" smtClean="0"/>
              <a:t>MOCNE STRONY:</a:t>
            </a:r>
          </a:p>
          <a:p>
            <a:r>
              <a:rPr lang="pl-PL" sz="2900" dirty="0" smtClean="0"/>
              <a:t>Rodzice bardzo wysoko oceniają:</a:t>
            </a:r>
          </a:p>
          <a:p>
            <a:pPr lvl="1"/>
            <a:r>
              <a:rPr lang="pl-PL" sz="2600" dirty="0" smtClean="0"/>
              <a:t>Jasno określone zasady współpracy z rodzicami</a:t>
            </a:r>
          </a:p>
          <a:p>
            <a:pPr lvl="1"/>
            <a:r>
              <a:rPr lang="pl-PL" sz="2600" dirty="0" smtClean="0"/>
              <a:t>Życzliwość nauczycieli i dyrekcji</a:t>
            </a:r>
          </a:p>
          <a:p>
            <a:pPr lvl="1"/>
            <a:r>
              <a:rPr lang="pl-PL" sz="2600" dirty="0" smtClean="0"/>
              <a:t>Udział w życiu i pracy klasy lub szkoły</a:t>
            </a:r>
          </a:p>
          <a:p>
            <a:pPr lvl="1"/>
            <a:r>
              <a:rPr lang="pl-PL" sz="2600" dirty="0" smtClean="0"/>
              <a:t>Udzielanie wyczerpujących informacji o postępach i zachowaniu swojego dziecka</a:t>
            </a:r>
          </a:p>
          <a:p>
            <a:pPr lvl="1"/>
            <a:r>
              <a:rPr lang="pl-PL" sz="2600" dirty="0" smtClean="0"/>
              <a:t>Nauczyciele są wobec jego dziecka życzliwi, sprawiedliwi, pomagają mu, kiedy ma jakieś kłopoty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r>
              <a:rPr lang="pl-PL" sz="2900" b="1" dirty="0" smtClean="0"/>
              <a:t>PROBLEM PRIORYTETOWY WYMAGAJĄCY ROZWIĄZANIA</a:t>
            </a:r>
            <a:r>
              <a:rPr lang="pl-PL" sz="2600" b="1" dirty="0" smtClean="0"/>
              <a:t>:</a:t>
            </a:r>
          </a:p>
          <a:p>
            <a:r>
              <a:rPr lang="pl-PL" sz="2900" dirty="0" smtClean="0"/>
              <a:t>Zachęcać rodziców do większego udziału w życiu klasy i szkoły oraz wyrażania zdania i opinii na temat pracy szkoły.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b="1" dirty="0" smtClean="0"/>
              <a:t>STANDARD DRUGI </a:t>
            </a:r>
            <a:endParaRPr lang="pl-PL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043608" y="2636912"/>
            <a:ext cx="6798736" cy="34449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b="1" dirty="0" smtClean="0"/>
              <a:t>	PROBLEM PRIORYTETOWY </a:t>
            </a:r>
            <a:br>
              <a:rPr lang="pl-PL" b="1" dirty="0" smtClean="0"/>
            </a:br>
            <a:r>
              <a:rPr lang="pl-PL" b="1" dirty="0" smtClean="0"/>
              <a:t>DLA STANDARDU DRUGIEGO: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pPr algn="ctr">
              <a:buNone/>
            </a:pPr>
            <a:r>
              <a:rPr lang="pl-PL" dirty="0" smtClean="0"/>
              <a:t>	</a:t>
            </a:r>
            <a:r>
              <a:rPr lang="pl-PL" sz="2800" dirty="0" smtClean="0"/>
              <a:t>Wzmacniać prawidłowe relacje między uczniami, nauczycielami </a:t>
            </a:r>
            <a:br>
              <a:rPr lang="pl-PL" sz="2800" dirty="0" smtClean="0"/>
            </a:br>
            <a:r>
              <a:rPr lang="pl-PL" sz="2800" dirty="0" smtClean="0"/>
              <a:t>i pracownikami szkoły. </a:t>
            </a:r>
            <a:br>
              <a:rPr lang="pl-PL" sz="2800" dirty="0" smtClean="0"/>
            </a:b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l-PL" b="1" dirty="0" smtClean="0"/>
              <a:t>STANDARD TRZECI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200" dirty="0" smtClean="0"/>
              <a:t>Szkoła realizuje edukację zdrowotną </a:t>
            </a:r>
            <a:br>
              <a:rPr lang="pl-PL" sz="3200" dirty="0" smtClean="0"/>
            </a:br>
            <a:r>
              <a:rPr lang="pl-PL" sz="3200" dirty="0" smtClean="0"/>
              <a:t>i program profilaktyki dla uczniów, nauczycieli i innych pracowników szkoły oraz dąży do poprawy skuteczności działań w tym zakresie.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b="1" dirty="0" smtClean="0"/>
              <a:t>STANDARD TRZECI</a:t>
            </a:r>
            <a:endParaRPr lang="pl-PL" b="1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899592" y="2490788"/>
          <a:ext cx="7272808" cy="357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52528"/>
                <a:gridCol w="2520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Wymiar</a:t>
                      </a:r>
                      <a:endParaRPr lang="pl-PL" b="1" dirty="0"/>
                    </a:p>
                  </a:txBody>
                  <a:tcPr marL="75548" marR="755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Średnia liczba</a:t>
                      </a:r>
                      <a:r>
                        <a:rPr lang="pl-PL" b="1" baseline="0" dirty="0" smtClean="0"/>
                        <a:t> punktów</a:t>
                      </a:r>
                      <a:endParaRPr lang="pl-PL" b="1" dirty="0"/>
                    </a:p>
                  </a:txBody>
                  <a:tcPr marL="75548" marR="75548"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  Realizacja edukacji zdrowotnej zgodnie z podstawą programową kształcenia ogólnego</a:t>
                      </a:r>
                      <a:endParaRPr lang="pl-PL" dirty="0"/>
                    </a:p>
                  </a:txBody>
                  <a:tcPr marL="75548" marR="755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4,9</a:t>
                      </a:r>
                      <a:endParaRPr lang="pl-PL" dirty="0"/>
                    </a:p>
                  </a:txBody>
                  <a:tcPr marL="75548" marR="75548"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  Aktywny udział uczniów w procesie edukacji zdrowotnej, współpraca z rodzicami i społecznością lokalną</a:t>
                      </a:r>
                      <a:endParaRPr lang="pl-PL" dirty="0"/>
                    </a:p>
                  </a:txBody>
                  <a:tcPr marL="75548" marR="755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4,6</a:t>
                      </a:r>
                      <a:endParaRPr lang="pl-PL" dirty="0"/>
                    </a:p>
                  </a:txBody>
                  <a:tcPr marL="75548" marR="75548"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pl-PL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Działania dla poprawy jakości i skuteczności     edukacji zdrowotnej</a:t>
                      </a:r>
                      <a:endParaRPr lang="pl-PL" dirty="0"/>
                    </a:p>
                  </a:txBody>
                  <a:tcPr marL="75548" marR="755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5,0</a:t>
                      </a:r>
                      <a:endParaRPr lang="pl-PL" dirty="0"/>
                    </a:p>
                  </a:txBody>
                  <a:tcPr marL="75548" marR="75548"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pl-PL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Edukacja zdrowotna nauczycieli i pracowników niepedagogicznych </a:t>
                      </a:r>
                      <a:endParaRPr lang="pl-PL" dirty="0"/>
                    </a:p>
                  </a:txBody>
                  <a:tcPr marL="75548" marR="755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4,0</a:t>
                      </a:r>
                      <a:endParaRPr lang="pl-PL" dirty="0"/>
                    </a:p>
                  </a:txBody>
                  <a:tcPr marL="75548" marR="75548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Ocena łączna</a:t>
                      </a:r>
                      <a:endParaRPr lang="pl-PL" b="1" dirty="0"/>
                    </a:p>
                  </a:txBody>
                  <a:tcPr marL="75548" marR="755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4,6</a:t>
                      </a:r>
                      <a:endParaRPr lang="pl-PL" b="1" dirty="0"/>
                    </a:p>
                  </a:txBody>
                  <a:tcPr marL="75548" marR="75548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2564904"/>
            <a:ext cx="6595534" cy="1822514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AUTOEWALUACJA WYNIKÓW SZKOŁY PROMUJĄCEJ ZDROWIE</a:t>
            </a:r>
            <a:r>
              <a:rPr lang="pl-PL" b="1" dirty="0"/>
              <a:t/>
            </a:r>
            <a:br>
              <a:rPr lang="pl-PL" b="1" dirty="0"/>
            </a:br>
            <a:r>
              <a:rPr lang="pl-PL" b="1" dirty="0" smtClean="0"/>
              <a:t/>
            </a:r>
            <a:br>
              <a:rPr lang="pl-PL" b="1" dirty="0" smtClean="0"/>
            </a:b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body" idx="1"/>
          </p:nvPr>
        </p:nvSpPr>
        <p:spPr>
          <a:xfrm>
            <a:off x="1043608" y="3789040"/>
            <a:ext cx="7344816" cy="2448000"/>
          </a:xfrm>
        </p:spPr>
        <p:txBody>
          <a:bodyPr>
            <a:noAutofit/>
          </a:bodyPr>
          <a:lstStyle/>
          <a:p>
            <a:r>
              <a:rPr lang="pl-PL" sz="1800" dirty="0" smtClean="0"/>
              <a:t>Na podstawie publikacji </a:t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b="1" dirty="0" smtClean="0"/>
              <a:t>„</a:t>
            </a:r>
            <a:r>
              <a:rPr lang="pl-PL" sz="1800" b="1" dirty="0" err="1" smtClean="0"/>
              <a:t>Autoewaluacja</a:t>
            </a:r>
            <a:r>
              <a:rPr lang="pl-PL" sz="1800" b="1" dirty="0" smtClean="0"/>
              <a:t> w szkole promującej zdrowie. </a:t>
            </a:r>
            <a:br>
              <a:rPr lang="pl-PL" sz="1800" b="1" dirty="0" smtClean="0"/>
            </a:br>
            <a:r>
              <a:rPr lang="pl-PL" sz="1800" b="1" dirty="0" smtClean="0"/>
              <a:t>Metody i narzędzia.”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– redakcja Barbary Wojnarowskiej.</a:t>
            </a:r>
          </a:p>
          <a:p>
            <a:endParaRPr lang="pl-PL" sz="1800" dirty="0" smtClean="0"/>
          </a:p>
          <a:p>
            <a:r>
              <a:rPr lang="pl-PL" sz="1800" dirty="0" smtClean="0"/>
              <a:t>Rok szkolny 2016/2017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639579"/>
            <a:ext cx="1433644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l-PL" b="1" dirty="0" smtClean="0"/>
              <a:t>STANDARD TRZECI</a:t>
            </a:r>
            <a:endParaRPr lang="pl-PL" b="1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683568" y="2492896"/>
          <a:ext cx="7632848" cy="3602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l-PL" b="1" dirty="0" smtClean="0"/>
              <a:t>STANDARD TRZECI</a:t>
            </a:r>
            <a:endParaRPr lang="pl-PL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176864" y="2490135"/>
            <a:ext cx="6995536" cy="3819185"/>
          </a:xfrm>
        </p:spPr>
        <p:txBody>
          <a:bodyPr>
            <a:noAutofit/>
          </a:bodyPr>
          <a:lstStyle/>
          <a:p>
            <a:r>
              <a:rPr lang="pl-PL" sz="2000" b="1" dirty="0" smtClean="0"/>
              <a:t>MOCNE STRONY:</a:t>
            </a:r>
          </a:p>
          <a:p>
            <a:pPr lvl="1" algn="just"/>
            <a:r>
              <a:rPr lang="pl-PL" sz="1400" dirty="0" smtClean="0"/>
              <a:t>Nasza szkoła w sposób prawidłowy i na wysokim poziomie prowadzi edukację zdrowotną uczniów i pracowników oraz dąży do zwiększenia jej jakości i skuteczności.</a:t>
            </a:r>
          </a:p>
          <a:p>
            <a:pPr lvl="1" algn="just"/>
            <a:r>
              <a:rPr lang="pl-PL" sz="1400" dirty="0" smtClean="0"/>
              <a:t>Edukacja zdrowotna zajmuje znaczące miejsce w działalności szkoły, dyrektor akceptuje jej wartość.</a:t>
            </a:r>
          </a:p>
          <a:p>
            <a:pPr lvl="1" algn="just"/>
            <a:r>
              <a:rPr lang="pl-PL" sz="1400" dirty="0" smtClean="0"/>
              <a:t>Działania są zaplanowane na podstawie diagnozy i ewaluacji </a:t>
            </a:r>
          </a:p>
          <a:p>
            <a:pPr lvl="1" algn="just"/>
            <a:r>
              <a:rPr lang="pl-PL" sz="1400" dirty="0" smtClean="0">
                <a:solidFill>
                  <a:schemeClr val="tx1"/>
                </a:solidFill>
              </a:rPr>
              <a:t>W szkole realizowane są zewnętrzne programy profilaktyczne dotyczące zdrowia oraz spotkania ze specjalistami.</a:t>
            </a:r>
          </a:p>
          <a:p>
            <a:pPr lvl="1" algn="just"/>
            <a:r>
              <a:rPr lang="pl-PL" sz="1400" dirty="0" smtClean="0"/>
              <a:t>Nauczyciele regularnie uczestniczą w szkoleniach z zakresu edukacji zdrowotnej i potrafią współpracować w realizacji zadań.</a:t>
            </a:r>
          </a:p>
          <a:p>
            <a:pPr lvl="1" algn="just"/>
            <a:r>
              <a:rPr lang="pl-PL" sz="1400" dirty="0" smtClean="0"/>
              <a:t>Uczniowie chętnie i aktywnie uczestniczą w ciekawych przedsięwzięciach zdrowotnych.</a:t>
            </a:r>
          </a:p>
          <a:p>
            <a:pPr lvl="1" algn="just"/>
            <a:r>
              <a:rPr lang="pl-PL" sz="1400" dirty="0" smtClean="0"/>
              <a:t>W zakresie współpracy szkoła wykorzystuje zasoby środowiska, angażując w tym rodziców.</a:t>
            </a:r>
            <a:endParaRPr lang="pl-PL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l-PL" b="1" dirty="0" smtClean="0"/>
              <a:t>STANDARD TRZECI</a:t>
            </a:r>
            <a:endParaRPr lang="pl-PL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176864" y="2490135"/>
            <a:ext cx="7067544" cy="3819185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PROBLEMY PRIORYTETOWE WYMAGAJĄCE ROZWIĄZANIA:</a:t>
            </a:r>
          </a:p>
          <a:p>
            <a:pPr lvl="1"/>
            <a:r>
              <a:rPr lang="pl-PL" dirty="0" smtClean="0"/>
              <a:t>Zachęcać wszystkich pracowników do udziału w warsztatach </a:t>
            </a:r>
            <a:br>
              <a:rPr lang="pl-PL" dirty="0" smtClean="0"/>
            </a:br>
            <a:r>
              <a:rPr lang="pl-PL" dirty="0" smtClean="0"/>
              <a:t>i szkoleniach prozdrowotnych. </a:t>
            </a:r>
          </a:p>
          <a:p>
            <a:pPr lvl="1"/>
            <a:r>
              <a:rPr lang="pl-PL" dirty="0" smtClean="0"/>
              <a:t>Angażować uczniów i rodziców do większego wpływu na wybór treści w zakresie edukacji zdrowotnej.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l-PL" b="1" dirty="0" smtClean="0"/>
              <a:t>STANDARD CZWARTY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200" dirty="0" smtClean="0"/>
              <a:t>Warunki oraz organizacja nauki i pracy sprzyjają zdrowiu i dobremu samopoczuciu uczniów, nauczycieli </a:t>
            </a:r>
            <a:br>
              <a:rPr lang="pl-PL" sz="3200" dirty="0" smtClean="0"/>
            </a:br>
            <a:r>
              <a:rPr lang="pl-PL" sz="3200" dirty="0" smtClean="0"/>
              <a:t>i innych pracowników szkoły oraz współpracy z rodzicami.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l-PL" b="1" dirty="0" smtClean="0"/>
              <a:t>STANDARD CZWARTY</a:t>
            </a:r>
            <a:endParaRPr lang="pl-PL" b="1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1043608" y="2490788"/>
          <a:ext cx="6996062" cy="35305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76815"/>
                <a:gridCol w="2619247"/>
              </a:tblGrid>
              <a:tr h="415353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Wymiar</a:t>
                      </a:r>
                      <a:endParaRPr lang="pl-PL" b="1" dirty="0"/>
                    </a:p>
                  </a:txBody>
                  <a:tcPr marL="75548" marR="755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Średnia liczba</a:t>
                      </a:r>
                      <a:r>
                        <a:rPr lang="pl-PL" b="1" baseline="0" dirty="0" smtClean="0"/>
                        <a:t> punktów</a:t>
                      </a:r>
                      <a:endParaRPr lang="pl-PL" b="1" dirty="0"/>
                    </a:p>
                  </a:txBody>
                  <a:tcPr marL="75548" marR="75548"/>
                </a:tc>
              </a:tr>
              <a:tr h="726868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Wybrane pomieszczenia i ich wyposażenie oraz organizacja pracy</a:t>
                      </a:r>
                      <a:endParaRPr lang="pl-PL" dirty="0"/>
                    </a:p>
                  </a:txBody>
                  <a:tcPr marL="75548" marR="755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4,9</a:t>
                      </a:r>
                      <a:endParaRPr lang="pl-PL" dirty="0"/>
                    </a:p>
                  </a:txBody>
                  <a:tcPr marL="75548" marR="75548" anchor="ctr"/>
                </a:tc>
              </a:tr>
              <a:tr h="41535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  Czystość szkoły</a:t>
                      </a:r>
                      <a:endParaRPr lang="pl-PL" dirty="0"/>
                    </a:p>
                  </a:txBody>
                  <a:tcPr marL="75548" marR="755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4,7</a:t>
                      </a:r>
                      <a:endParaRPr lang="pl-PL" dirty="0"/>
                    </a:p>
                  </a:txBody>
                  <a:tcPr marL="75548" marR="75548" anchor="ctr"/>
                </a:tc>
              </a:tr>
              <a:tr h="415353"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  Organizacja przerw międzylekcyjnych </a:t>
                      </a:r>
                      <a:endParaRPr lang="pl-PL" dirty="0"/>
                    </a:p>
                  </a:txBody>
                  <a:tcPr marL="75548" marR="755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5,0</a:t>
                      </a:r>
                      <a:endParaRPr lang="pl-PL" dirty="0"/>
                    </a:p>
                  </a:txBody>
                  <a:tcPr marL="75548" marR="75548" anchor="ctr"/>
                </a:tc>
              </a:tr>
              <a:tr h="726868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   Wychowanie fizyczne oraz aktywność fizyczna członków społeczności szkolnej</a:t>
                      </a:r>
                      <a:endParaRPr lang="pl-PL" dirty="0"/>
                    </a:p>
                  </a:txBody>
                  <a:tcPr marL="75548" marR="755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4,5</a:t>
                      </a:r>
                      <a:endParaRPr lang="pl-PL" dirty="0"/>
                    </a:p>
                  </a:txBody>
                  <a:tcPr marL="75548" marR="75548" anchor="ctr"/>
                </a:tc>
              </a:tr>
              <a:tr h="415353"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   Żywienie w szkole</a:t>
                      </a:r>
                      <a:endParaRPr lang="pl-PL" dirty="0"/>
                    </a:p>
                  </a:txBody>
                  <a:tcPr marL="75548" marR="755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4,8</a:t>
                      </a:r>
                      <a:endParaRPr lang="pl-PL" dirty="0"/>
                    </a:p>
                  </a:txBody>
                  <a:tcPr marL="75548" marR="75548" anchor="ctr"/>
                </a:tc>
              </a:tr>
              <a:tr h="4153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/>
                        <a:t>Ocena łączna</a:t>
                      </a:r>
                    </a:p>
                  </a:txBody>
                  <a:tcPr marL="75548" marR="755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4,8</a:t>
                      </a:r>
                      <a:endParaRPr lang="pl-PL" b="1" dirty="0"/>
                    </a:p>
                  </a:txBody>
                  <a:tcPr marL="75548" marR="75548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b="1" dirty="0" smtClean="0"/>
              <a:t>STANDARD CZWARTY</a:t>
            </a:r>
            <a:endParaRPr lang="pl-PL" b="1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971600" y="2348880"/>
          <a:ext cx="7344816" cy="3732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l-PL" b="1" dirty="0" smtClean="0"/>
              <a:t>STANDARD CZWARTY</a:t>
            </a:r>
            <a:endParaRPr lang="pl-PL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176864" y="2490135"/>
            <a:ext cx="7067543" cy="3891193"/>
          </a:xfrm>
        </p:spPr>
        <p:txBody>
          <a:bodyPr>
            <a:normAutofit fontScale="62500" lnSpcReduction="20000"/>
          </a:bodyPr>
          <a:lstStyle/>
          <a:p>
            <a:r>
              <a:rPr lang="pl-PL" sz="3200" b="1" dirty="0" smtClean="0"/>
              <a:t>MOCNE STRONY:</a:t>
            </a:r>
          </a:p>
          <a:p>
            <a:pPr lvl="1" algn="just"/>
            <a:r>
              <a:rPr lang="pl-PL" sz="2300" dirty="0" smtClean="0"/>
              <a:t>Budynek szkoły jest w bardzo dobrym stanie technicznym i estetycznym, środowisko fizyczne szkoły jest bezpieczne.</a:t>
            </a:r>
          </a:p>
          <a:p>
            <a:pPr lvl="1" algn="just"/>
            <a:r>
              <a:rPr lang="pl-PL" sz="2300" dirty="0" smtClean="0"/>
              <a:t>Szkoła jest systematycznie wzbogacana w odpowiednie meble, stoliki, krzesła oraz pomoce dydaktyczne.</a:t>
            </a:r>
          </a:p>
          <a:p>
            <a:pPr lvl="1" algn="just"/>
            <a:r>
              <a:rPr lang="pl-PL" sz="2300" dirty="0" smtClean="0"/>
              <a:t>Systematycznie zapewniamy środki higieniczne w sanitariatach, pracujemy nad rozwiązaniem problemu nadmiernego hałasu, podczas przerw różnymi metodami i przez wdrażanie różnych projektów we współpracy z samorządem uczniowskim.</a:t>
            </a:r>
          </a:p>
          <a:p>
            <a:pPr lvl="1" algn="just"/>
            <a:r>
              <a:rPr lang="pl-PL" sz="2300" dirty="0" smtClean="0"/>
              <a:t>Posiadamy salę gimnastyczną, właściwie wyposażoną i systematycznie </a:t>
            </a:r>
            <a:r>
              <a:rPr lang="pl-PL" sz="2300" dirty="0" smtClean="0"/>
              <a:t>wzbogacaną </a:t>
            </a:r>
            <a:br>
              <a:rPr lang="pl-PL" sz="2300" dirty="0" smtClean="0"/>
            </a:br>
            <a:r>
              <a:rPr lang="pl-PL" sz="2300" dirty="0" smtClean="0"/>
              <a:t>o sprzęt sportowy</a:t>
            </a:r>
            <a:r>
              <a:rPr lang="pl-PL" sz="2300" dirty="0" smtClean="0"/>
              <a:t>. </a:t>
            </a:r>
            <a:r>
              <a:rPr lang="pl-PL" sz="2300" dirty="0" smtClean="0"/>
              <a:t>Wysoką ocenę zyskujemy również dzięki placowi zabaw oraz kompleksowi boisk do piłki nożnej, siatkówki i koszykówki.</a:t>
            </a:r>
          </a:p>
          <a:p>
            <a:pPr lvl="1" algn="just"/>
            <a:r>
              <a:rPr lang="pl-PL" sz="2300" dirty="0" smtClean="0"/>
              <a:t>Organizowane są drugie śniadania oraz ciepłe posiłki szkolne dla uczniów </a:t>
            </a:r>
            <a:r>
              <a:rPr lang="pl-PL" sz="2300" dirty="0" smtClean="0"/>
              <a:t/>
            </a:r>
            <a:br>
              <a:rPr lang="pl-PL" sz="2300" dirty="0" smtClean="0"/>
            </a:br>
            <a:r>
              <a:rPr lang="pl-PL" sz="2300" dirty="0" smtClean="0"/>
              <a:t>z </a:t>
            </a:r>
            <a:r>
              <a:rPr lang="pl-PL" sz="2300" dirty="0" smtClean="0"/>
              <a:t>wykorzystaniem zasad racjonalnego żywienia.</a:t>
            </a:r>
          </a:p>
          <a:p>
            <a:pPr lvl="1" algn="just"/>
            <a:r>
              <a:rPr lang="pl-PL" sz="2300" dirty="0" smtClean="0"/>
              <a:t>Szkoła uczestniczy w programach Agencji Rynku Rolnego: „Mleko w szkole” oraz „Owoce i warzywa w szkole”.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l-PL" b="1" dirty="0" smtClean="0"/>
              <a:t>STANDARD CZWARTY</a:t>
            </a:r>
            <a:endParaRPr lang="pl-PL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b="1" dirty="0" smtClean="0"/>
              <a:t>PROBLEM PRIORYTETOWY WYMAGAJĄCY ROZWIĄZANIA:</a:t>
            </a:r>
          </a:p>
          <a:p>
            <a:pPr lvl="1" algn="just"/>
            <a:r>
              <a:rPr lang="pl-PL" dirty="0" smtClean="0"/>
              <a:t>Wzmacniać wśród uczniów aktywność fizyczną w celu korygowania wad postawy.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 txBox="1">
            <a:spLocks/>
          </p:cNvSpPr>
          <p:nvPr/>
        </p:nvSpPr>
        <p:spPr>
          <a:xfrm>
            <a:off x="1176866" y="915337"/>
            <a:ext cx="6798734" cy="130386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WYNIKI AUTOEWALUACJI</a:t>
            </a:r>
            <a:endParaRPr kumimoji="0" lang="pl-PL" sz="4000" b="1" i="0" u="none" strike="noStrike" kern="1200" cap="none" spc="0" normalizeH="0" baseline="0" noProof="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827584" y="1988840"/>
          <a:ext cx="7488832" cy="39760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720"/>
                <a:gridCol w="1008112"/>
              </a:tblGrid>
              <a:tr h="333213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STANDARD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WYNIK</a:t>
                      </a:r>
                      <a:endParaRPr lang="pl-PL" b="1" dirty="0"/>
                    </a:p>
                  </a:txBody>
                  <a:tcPr/>
                </a:tc>
              </a:tr>
              <a:tr h="851462">
                <a:tc>
                  <a:txBody>
                    <a:bodyPr/>
                    <a:lstStyle/>
                    <a:p>
                      <a:pPr marL="400050" indent="-400050" algn="l">
                        <a:buFont typeface="+mj-lt"/>
                        <a:buNone/>
                      </a:pPr>
                      <a:r>
                        <a:rPr lang="pl-PL" sz="1600" b="1" kern="1200" dirty="0" smtClean="0"/>
                        <a:t>I.     </a:t>
                      </a:r>
                      <a:r>
                        <a:rPr lang="pl-PL" sz="1600" kern="1200" dirty="0" smtClean="0"/>
                        <a:t>Koncepcja pracy szkoły, jej struktura i organizacja sprzyjają uczestnictwu społeczności szkolnej w realizacji działań w zakresie promocji zdrowia oraz ich skuteczności i długofalowości 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5,0</a:t>
                      </a:r>
                      <a:endParaRPr lang="pl-PL" b="1" dirty="0"/>
                    </a:p>
                  </a:txBody>
                  <a:tcPr anchor="ctr"/>
                </a:tc>
              </a:tr>
              <a:tr h="726994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None/>
                      </a:pPr>
                      <a:r>
                        <a:rPr lang="pl-PL" sz="1600" b="1" kern="1200" dirty="0" smtClean="0"/>
                        <a:t>II.</a:t>
                      </a:r>
                      <a:r>
                        <a:rPr lang="pl-PL" sz="1600" b="1" kern="1200" baseline="0" dirty="0" smtClean="0"/>
                        <a:t>   </a:t>
                      </a:r>
                      <a:r>
                        <a:rPr lang="pl-PL" sz="1600" kern="1200" dirty="0" smtClean="0"/>
                        <a:t>Klimat społeczny szkoły sprzyja zdrowiu i dobremu</a:t>
                      </a:r>
                      <a:r>
                        <a:rPr lang="pl-PL" sz="1600" kern="1200" baseline="0" dirty="0" smtClean="0"/>
                        <a:t> </a:t>
                      </a:r>
                      <a:r>
                        <a:rPr lang="pl-PL" sz="1600" kern="1200" dirty="0" smtClean="0"/>
                        <a:t>samopoczuciu uczniów, nauczycieli i innych pracowników szkoły oraz rodziców uczniów 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4,8</a:t>
                      </a:r>
                      <a:endParaRPr lang="pl-PL" b="1" dirty="0"/>
                    </a:p>
                  </a:txBody>
                  <a:tcPr anchor="ctr"/>
                </a:tc>
              </a:tr>
              <a:tr h="833034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None/>
                      </a:pPr>
                      <a:r>
                        <a:rPr lang="pl-PL" sz="1600" b="1" kern="1200" dirty="0" smtClean="0"/>
                        <a:t>III. </a:t>
                      </a:r>
                      <a:r>
                        <a:rPr lang="pl-PL" sz="1600" kern="1200" dirty="0" smtClean="0"/>
                        <a:t>Szkoła realizuje edukację zdrowotną i program profilaktyki dla uczniów, nauczycieli i innych pracowników szkoły oraz dąży do poprawy skuteczności działań w tym zakresie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4,6</a:t>
                      </a:r>
                      <a:endParaRPr lang="pl-PL" b="1" dirty="0"/>
                    </a:p>
                  </a:txBody>
                  <a:tcPr anchor="ctr"/>
                </a:tc>
              </a:tr>
              <a:tr h="833034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None/>
                      </a:pPr>
                      <a:r>
                        <a:rPr lang="pl-PL" sz="1600" b="1" kern="1200" dirty="0" smtClean="0"/>
                        <a:t>IV.  </a:t>
                      </a:r>
                      <a:r>
                        <a:rPr lang="pl-PL" sz="1600" kern="1200" dirty="0" smtClean="0"/>
                        <a:t>Warunki oraz organizacja nauki i pracy sprzyjają zdrowiu i dobremu samo-poczuciu uczniów, nauczycieli i innych pracowników szkoły oraz współpracy z rodzicami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4,8</a:t>
                      </a:r>
                      <a:endParaRPr lang="pl-PL" b="1" dirty="0"/>
                    </a:p>
                  </a:txBody>
                  <a:tcPr anchor="ctr"/>
                </a:tc>
              </a:tr>
              <a:tr h="300666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Ocena</a:t>
                      </a:r>
                      <a:r>
                        <a:rPr lang="pl-PL" b="1" baseline="0" dirty="0" smtClean="0"/>
                        <a:t> łączna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4,8</a:t>
                      </a:r>
                      <a:endParaRPr lang="pl-PL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 txBox="1">
            <a:spLocks/>
          </p:cNvSpPr>
          <p:nvPr/>
        </p:nvSpPr>
        <p:spPr>
          <a:xfrm>
            <a:off x="1187624" y="908720"/>
            <a:ext cx="6798734" cy="130386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WYNIKI AUTOEWALUACJI</a:t>
            </a:r>
            <a:endParaRPr kumimoji="0" lang="pl-PL" sz="4000" b="1" i="0" u="none" strike="noStrike" kern="1200" cap="none" spc="0" normalizeH="0" baseline="0" noProof="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Wykres 3"/>
          <p:cNvGraphicFramePr/>
          <p:nvPr/>
        </p:nvGraphicFramePr>
        <p:xfrm>
          <a:off x="827584" y="1484784"/>
          <a:ext cx="7488832" cy="4640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AUTOEWALUACJA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sz="3200" dirty="0" smtClean="0"/>
              <a:t>	Ewaluacja przeprowadzona była w obszarze czterech standardów.</a:t>
            </a:r>
            <a:br>
              <a:rPr lang="pl-PL" sz="3200" dirty="0" smtClean="0"/>
            </a:br>
            <a:endParaRPr lang="pl-PL" sz="3200" dirty="0" smtClean="0"/>
          </a:p>
          <a:p>
            <a:pPr>
              <a:buNone/>
            </a:pPr>
            <a:r>
              <a:rPr lang="pl-PL" sz="3200" dirty="0" smtClean="0"/>
              <a:t>	Badaniami objęci byli:</a:t>
            </a:r>
          </a:p>
          <a:p>
            <a:pPr lvl="1"/>
            <a:r>
              <a:rPr lang="pl-PL" sz="2800" dirty="0" smtClean="0"/>
              <a:t>Uczniowie klas szóstych</a:t>
            </a:r>
          </a:p>
          <a:p>
            <a:pPr lvl="1"/>
            <a:r>
              <a:rPr lang="pl-PL" sz="2800" dirty="0" smtClean="0"/>
              <a:t>Nauczyciele</a:t>
            </a:r>
          </a:p>
          <a:p>
            <a:pPr lvl="1"/>
            <a:r>
              <a:rPr lang="pl-PL" sz="2800" dirty="0" smtClean="0"/>
              <a:t>Rodzice uczniów klas szóstych</a:t>
            </a:r>
          </a:p>
          <a:p>
            <a:pPr lvl="1"/>
            <a:r>
              <a:rPr lang="pl-PL" sz="2800" dirty="0" smtClean="0"/>
              <a:t>Pracownicy, którzy nie są nauczycielami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Dziękujemy za uwagę.</a:t>
            </a: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861048"/>
            <a:ext cx="1433644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AUTOEWALUACJA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2490135"/>
            <a:ext cx="6995535" cy="3444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3200" dirty="0" smtClean="0"/>
              <a:t>	W badaniu klimatu społecznego zbadano dodatkowo uczniów klas:</a:t>
            </a:r>
            <a:br>
              <a:rPr lang="pl-PL" sz="3200" dirty="0" smtClean="0"/>
            </a:br>
            <a:endParaRPr lang="pl-PL" sz="3200" dirty="0" smtClean="0"/>
          </a:p>
          <a:p>
            <a:pPr lvl="1"/>
            <a:r>
              <a:rPr lang="pl-PL" sz="2800" dirty="0" smtClean="0"/>
              <a:t>II, III a, III b – techniką „Narysuj i napisz”</a:t>
            </a:r>
          </a:p>
          <a:p>
            <a:pPr lvl="1"/>
            <a:r>
              <a:rPr lang="pl-PL" sz="2800" dirty="0" smtClean="0"/>
              <a:t>IV – za pomocą pracy pisemnej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AUTOEWALUACJA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l-PL" sz="3200" dirty="0" smtClean="0"/>
          </a:p>
          <a:p>
            <a:pPr algn="ctr">
              <a:buNone/>
            </a:pPr>
            <a:r>
              <a:rPr lang="pl-PL" sz="3200" dirty="0" smtClean="0"/>
              <a:t>Wyniki ankiet przeprowadzonych wśród społeczności szkolnej – uczniów, rodziców, nauczycieli i pracowników niepedagogicznych szkoły.</a:t>
            </a:r>
            <a:endParaRPr 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l-PL" b="1" dirty="0" smtClean="0"/>
              <a:t>STANDARD PIERWSZY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pl-PL" sz="3200" dirty="0" smtClean="0"/>
              <a:t>Koncepcja </a:t>
            </a:r>
            <a:r>
              <a:rPr lang="pl-PL" sz="3200" dirty="0"/>
              <a:t>pracy szkoły, jej struktura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i </a:t>
            </a:r>
            <a:r>
              <a:rPr lang="pl-PL" sz="3200" dirty="0"/>
              <a:t>organizacja sprzyjają uczestnictwu społeczności szkolnej w realizacji działań w zakresie promocji zdrowia oraz skuteczności i długofalowości tych działań. 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l-PL" b="1" dirty="0" smtClean="0"/>
              <a:t>STANDARD PIERWSZY</a:t>
            </a:r>
            <a:endParaRPr lang="pl-PL" b="1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899592" y="2435646"/>
          <a:ext cx="7344816" cy="3585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76016"/>
                <a:gridCol w="1768800"/>
              </a:tblGrid>
              <a:tr h="633314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Wymiar</a:t>
                      </a:r>
                      <a:endParaRPr lang="pl-PL" b="1" dirty="0"/>
                    </a:p>
                  </a:txBody>
                  <a:tcPr marL="75548" marR="755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Średnia liczba</a:t>
                      </a:r>
                      <a:r>
                        <a:rPr lang="pl-PL" b="1" baseline="0" dirty="0" smtClean="0"/>
                        <a:t> punktów</a:t>
                      </a:r>
                      <a:endParaRPr lang="pl-PL" b="1" dirty="0"/>
                    </a:p>
                  </a:txBody>
                  <a:tcPr marL="75548" marR="75548" anchor="ctr"/>
                </a:tc>
              </a:tr>
              <a:tr h="627557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  Uwzględnienie promocji zdrowia w dokumentach oraz pracy </a:t>
                      </a:r>
                      <a:r>
                        <a:rPr lang="pl-PL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życiu szkoły</a:t>
                      </a:r>
                      <a:endParaRPr lang="pl-PL" dirty="0"/>
                    </a:p>
                  </a:txBody>
                  <a:tcPr marL="75548" marR="755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5,0</a:t>
                      </a:r>
                      <a:endParaRPr lang="pl-PL" dirty="0"/>
                    </a:p>
                  </a:txBody>
                  <a:tcPr marL="75548" marR="75548" anchor="ctr"/>
                </a:tc>
              </a:tr>
              <a:tr h="627557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  Struktura dla realizacji programu szkoły promującej zdrowie </a:t>
                      </a:r>
                      <a:endParaRPr lang="pl-PL" dirty="0"/>
                    </a:p>
                  </a:txBody>
                  <a:tcPr marL="75548" marR="755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5,0</a:t>
                      </a:r>
                      <a:endParaRPr lang="pl-PL" dirty="0"/>
                    </a:p>
                  </a:txBody>
                  <a:tcPr marL="75548" marR="75548" anchor="ctr"/>
                </a:tc>
              </a:tr>
              <a:tr h="627557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  Szkolenia, systematyczne informowanie i dostępność informacji na temat koncepcji szkoły promującej zdrowie</a:t>
                      </a:r>
                      <a:endParaRPr lang="pl-PL" dirty="0"/>
                    </a:p>
                  </a:txBody>
                  <a:tcPr marL="75548" marR="755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5,0</a:t>
                      </a:r>
                      <a:endParaRPr lang="pl-PL" dirty="0"/>
                    </a:p>
                  </a:txBody>
                  <a:tcPr marL="75548" marR="75548" anchor="ctr"/>
                </a:tc>
              </a:tr>
              <a:tr h="627557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   Planowanie i ewaluacja działań w zakresie promocji zdrowia</a:t>
                      </a:r>
                      <a:endParaRPr lang="pl-PL" dirty="0"/>
                    </a:p>
                  </a:txBody>
                  <a:tcPr marL="75548" marR="755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5,0</a:t>
                      </a:r>
                      <a:endParaRPr lang="pl-PL" dirty="0"/>
                    </a:p>
                  </a:txBody>
                  <a:tcPr marL="75548" marR="75548" anchor="ctr"/>
                </a:tc>
              </a:tr>
              <a:tr h="385242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Ocena łączna</a:t>
                      </a:r>
                      <a:endParaRPr lang="pl-PL" b="1" dirty="0"/>
                    </a:p>
                  </a:txBody>
                  <a:tcPr marL="75548" marR="755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5,0</a:t>
                      </a:r>
                      <a:endParaRPr lang="pl-PL" b="1" dirty="0"/>
                    </a:p>
                  </a:txBody>
                  <a:tcPr marL="75548" marR="75548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l-PL" b="1" dirty="0" smtClean="0"/>
              <a:t>STANDARD PIERWSZY</a:t>
            </a:r>
            <a:endParaRPr lang="pl-PL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176864" y="2490135"/>
            <a:ext cx="7067543" cy="3819185"/>
          </a:xfrm>
        </p:spPr>
        <p:txBody>
          <a:bodyPr>
            <a:normAutofit fontScale="77500" lnSpcReduction="20000"/>
          </a:bodyPr>
          <a:lstStyle/>
          <a:p>
            <a:r>
              <a:rPr lang="pl-PL" b="1" dirty="0" smtClean="0"/>
              <a:t>MOCNE STRONY:</a:t>
            </a:r>
          </a:p>
          <a:p>
            <a:pPr lvl="1"/>
            <a:r>
              <a:rPr lang="pl-PL" sz="2200" dirty="0" smtClean="0"/>
              <a:t>Nasza szkoła pomaga członkom społeczności szkolnej (w tym rodzicom) zrozumieć koncepcję pracy szkoły promującej zdrowie w sposób prawidłowy i zgodny z wymogami standardu pierwszego.</a:t>
            </a:r>
          </a:p>
          <a:p>
            <a:pPr lvl="1"/>
            <a:r>
              <a:rPr lang="pl-PL" sz="2200" dirty="0" smtClean="0"/>
              <a:t>Wysoki jest poziom znajomości i akceptacji koncepcji Szkoły Promującej Zdrowie wśród nauczycieli, uczniów, pracowników niepedagogicznych</a:t>
            </a:r>
            <a:br>
              <a:rPr lang="pl-PL" sz="2200" dirty="0" smtClean="0"/>
            </a:br>
            <a:r>
              <a:rPr lang="pl-PL" sz="2200" dirty="0" smtClean="0"/>
              <a:t>i rodziców.</a:t>
            </a:r>
          </a:p>
          <a:p>
            <a:pPr lvl="1"/>
            <a:r>
              <a:rPr lang="pl-PL" sz="2200" dirty="0" smtClean="0"/>
              <a:t>Społeczność szkolna dobrze zna swoją rolę i zadania w tworzeniu </a:t>
            </a:r>
            <a:r>
              <a:rPr lang="pl-PL" sz="2200" dirty="0" err="1" smtClean="0"/>
              <a:t>SzPZ</a:t>
            </a:r>
            <a:r>
              <a:rPr lang="pl-PL" sz="2200" dirty="0" smtClean="0"/>
              <a:t>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b="1" dirty="0" smtClean="0"/>
          </a:p>
          <a:p>
            <a:r>
              <a:rPr lang="pl-PL" b="1" dirty="0" smtClean="0"/>
              <a:t>PROBLEM PRIORYTETOWY WYMAGAJĄCY ROZWIĄZANIA:</a:t>
            </a:r>
          </a:p>
          <a:p>
            <a:pPr lvl="1"/>
            <a:r>
              <a:rPr lang="pl-PL" dirty="0" smtClean="0"/>
              <a:t>Urozmaicać ofertę działań szkoły dla uczniów, rodziców i pracowników </a:t>
            </a:r>
            <a:br>
              <a:rPr lang="pl-PL" dirty="0" smtClean="0"/>
            </a:br>
            <a:r>
              <a:rPr lang="pl-PL" dirty="0" smtClean="0"/>
              <a:t>o nowe pomysły rozszerzające wiedzę o koncepcji </a:t>
            </a:r>
            <a:r>
              <a:rPr lang="pl-PL" dirty="0" err="1" smtClean="0"/>
              <a:t>SzPZ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l-PL" b="1" dirty="0" smtClean="0"/>
              <a:t>STANDARD PIERWSZY</a:t>
            </a:r>
            <a:endParaRPr lang="pl-PL" b="1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</p:nvPr>
        </p:nvGraphicFramePr>
        <p:xfrm>
          <a:off x="827584" y="2420888"/>
          <a:ext cx="7344816" cy="366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392</TotalTime>
  <Words>856</Words>
  <Application>Microsoft Office PowerPoint</Application>
  <PresentationFormat>Pokaz na ekranie (4:3)</PresentationFormat>
  <Paragraphs>180</Paragraphs>
  <Slides>30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Organiczny</vt:lpstr>
      <vt:lpstr>PREZENTACJA WYNIKÓW AUTOEWALUACJI SZKOŁY PROMUJĄCEJ ZDROWIE   </vt:lpstr>
      <vt:lpstr> AUTOEWALUACJA WYNIKÓW SZKOŁY PROMUJĄCEJ ZDROWIE  </vt:lpstr>
      <vt:lpstr>AUTOEWALUACJA</vt:lpstr>
      <vt:lpstr>AUTOEWALUACJA</vt:lpstr>
      <vt:lpstr>AUTOEWALUACJA</vt:lpstr>
      <vt:lpstr>STANDARD PIERWSZY</vt:lpstr>
      <vt:lpstr>STANDARD PIERWSZY</vt:lpstr>
      <vt:lpstr>STANDARD PIERWSZY</vt:lpstr>
      <vt:lpstr>STANDARD PIERWSZY</vt:lpstr>
      <vt:lpstr>STANDARD DRUGI</vt:lpstr>
      <vt:lpstr>STANDARD DRUGI</vt:lpstr>
      <vt:lpstr>STANDARD DRUGI</vt:lpstr>
      <vt:lpstr>STANDARD DRUGI: UCZNIOWIE</vt:lpstr>
      <vt:lpstr>STANDARD DRUGI: NAUCZYCIELE</vt:lpstr>
      <vt:lpstr>STANDARD DRUGI: PRACOWNICY NIEPEDAGOGICZNI</vt:lpstr>
      <vt:lpstr>STANDARD DRUGI:  RODZICE</vt:lpstr>
      <vt:lpstr>STANDARD DRUGI </vt:lpstr>
      <vt:lpstr>STANDARD TRZECI</vt:lpstr>
      <vt:lpstr>STANDARD TRZECI</vt:lpstr>
      <vt:lpstr>STANDARD TRZECI</vt:lpstr>
      <vt:lpstr>STANDARD TRZECI</vt:lpstr>
      <vt:lpstr>STANDARD TRZECI</vt:lpstr>
      <vt:lpstr>STANDARD CZWARTY</vt:lpstr>
      <vt:lpstr>STANDARD CZWARTY</vt:lpstr>
      <vt:lpstr>STANDARD CZWARTY</vt:lpstr>
      <vt:lpstr>STANDARD CZWARTY</vt:lpstr>
      <vt:lpstr>STANDARD CZWARTY</vt:lpstr>
      <vt:lpstr>Slajd 28</vt:lpstr>
      <vt:lpstr>Slajd 29</vt:lpstr>
      <vt:lpstr>Dziękujemy za uwagę.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WYNIKÓW AUTOEWALUACJI SZKOŁY PROMUJĄCEJ ZDROWIE  na podstawie publikacji „Autoewaluacja w szkole promującej zdrowie. Metody i narzędzia.” – redakcja Barbary Wojnarowskiej.</dc:title>
  <dc:creator>Użytkownik systemu Windows</dc:creator>
  <cp:lastModifiedBy>Admin</cp:lastModifiedBy>
  <cp:revision>61</cp:revision>
  <dcterms:created xsi:type="dcterms:W3CDTF">2017-03-23T14:58:21Z</dcterms:created>
  <dcterms:modified xsi:type="dcterms:W3CDTF">2017-04-28T12:22:38Z</dcterms:modified>
</cp:coreProperties>
</file>